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08" r:id="rId5"/>
    <p:sldId id="512" r:id="rId6"/>
    <p:sldId id="528" r:id="rId7"/>
    <p:sldId id="505" r:id="rId8"/>
    <p:sldId id="338" r:id="rId9"/>
    <p:sldId id="388" r:id="rId10"/>
    <p:sldId id="390" r:id="rId11"/>
    <p:sldId id="480" r:id="rId12"/>
    <p:sldId id="391" r:id="rId13"/>
    <p:sldId id="281" r:id="rId14"/>
    <p:sldId id="410" r:id="rId15"/>
    <p:sldId id="411" r:id="rId16"/>
    <p:sldId id="436" r:id="rId17"/>
    <p:sldId id="518" r:id="rId18"/>
    <p:sldId id="519" r:id="rId19"/>
    <p:sldId id="520" r:id="rId20"/>
    <p:sldId id="522" r:id="rId21"/>
    <p:sldId id="529" r:id="rId22"/>
    <p:sldId id="463" r:id="rId23"/>
    <p:sldId id="260" r:id="rId24"/>
    <p:sldId id="394" r:id="rId25"/>
    <p:sldId id="395" r:id="rId26"/>
    <p:sldId id="261" r:id="rId27"/>
    <p:sldId id="396" r:id="rId28"/>
    <p:sldId id="342" r:id="rId29"/>
    <p:sldId id="397" r:id="rId30"/>
    <p:sldId id="343" r:id="rId31"/>
    <p:sldId id="494" r:id="rId32"/>
    <p:sldId id="346" r:id="rId33"/>
    <p:sldId id="464" r:id="rId34"/>
    <p:sldId id="530" r:id="rId35"/>
    <p:sldId id="345" r:id="rId36"/>
    <p:sldId id="402" r:id="rId37"/>
    <p:sldId id="431" r:id="rId38"/>
    <p:sldId id="404" r:id="rId39"/>
    <p:sldId id="405" r:id="rId40"/>
    <p:sldId id="347" r:id="rId41"/>
    <p:sldId id="275" r:id="rId42"/>
    <p:sldId id="407" r:id="rId43"/>
    <p:sldId id="348" r:id="rId44"/>
    <p:sldId id="408" r:id="rId45"/>
    <p:sldId id="409" r:id="rId46"/>
    <p:sldId id="481" r:id="rId47"/>
    <p:sldId id="482" r:id="rId48"/>
    <p:sldId id="280" r:id="rId49"/>
    <p:sldId id="294" r:id="rId50"/>
    <p:sldId id="349" r:id="rId51"/>
    <p:sldId id="351" r:id="rId52"/>
    <p:sldId id="531" r:id="rId53"/>
    <p:sldId id="353" r:id="rId54"/>
    <p:sldId id="412" r:id="rId55"/>
    <p:sldId id="355" r:id="rId56"/>
    <p:sldId id="356" r:id="rId57"/>
    <p:sldId id="357" r:id="rId58"/>
    <p:sldId id="414" r:id="rId59"/>
    <p:sldId id="552" r:id="rId60"/>
    <p:sldId id="553" r:id="rId61"/>
    <p:sldId id="496" r:id="rId62"/>
    <p:sldId id="358" r:id="rId63"/>
    <p:sldId id="359" r:id="rId64"/>
    <p:sldId id="360" r:id="rId65"/>
    <p:sldId id="361" r:id="rId66"/>
    <p:sldId id="362" r:id="rId67"/>
    <p:sldId id="363" r:id="rId68"/>
    <p:sldId id="364" r:id="rId69"/>
    <p:sldId id="532" r:id="rId70"/>
    <p:sldId id="542" r:id="rId71"/>
    <p:sldId id="543" r:id="rId72"/>
    <p:sldId id="537" r:id="rId73"/>
    <p:sldId id="304" r:id="rId74"/>
    <p:sldId id="341" r:id="rId75"/>
    <p:sldId id="306" r:id="rId76"/>
    <p:sldId id="365" r:id="rId77"/>
    <p:sldId id="544" r:id="rId78"/>
    <p:sldId id="545" r:id="rId79"/>
    <p:sldId id="311" r:id="rId80"/>
    <p:sldId id="366" r:id="rId81"/>
    <p:sldId id="307" r:id="rId82"/>
    <p:sldId id="367" r:id="rId83"/>
    <p:sldId id="368" r:id="rId84"/>
    <p:sldId id="369" r:id="rId85"/>
    <p:sldId id="370" r:id="rId86"/>
    <p:sldId id="372" r:id="rId87"/>
    <p:sldId id="432" r:id="rId88"/>
    <p:sldId id="321" r:id="rId89"/>
    <p:sldId id="324" r:id="rId90"/>
    <p:sldId id="325" r:id="rId91"/>
    <p:sldId id="326" r:id="rId92"/>
    <p:sldId id="327" r:id="rId93"/>
    <p:sldId id="328" r:id="rId94"/>
    <p:sldId id="487" r:id="rId95"/>
    <p:sldId id="488" r:id="rId96"/>
    <p:sldId id="371" r:id="rId97"/>
    <p:sldId id="489" r:id="rId98"/>
    <p:sldId id="373" r:id="rId99"/>
    <p:sldId id="490" r:id="rId100"/>
    <p:sldId id="491" r:id="rId101"/>
    <p:sldId id="378" r:id="rId102"/>
    <p:sldId id="381" r:id="rId103"/>
    <p:sldId id="384" r:id="rId104"/>
    <p:sldId id="484" r:id="rId105"/>
    <p:sldId id="380" r:id="rId106"/>
    <p:sldId id="468" r:id="rId107"/>
    <p:sldId id="469" r:id="rId108"/>
    <p:sldId id="470" r:id="rId109"/>
    <p:sldId id="483" r:id="rId110"/>
    <p:sldId id="492" r:id="rId111"/>
    <p:sldId id="471" r:id="rId112"/>
    <p:sldId id="472" r:id="rId113"/>
    <p:sldId id="473" r:id="rId114"/>
    <p:sldId id="377" r:id="rId115"/>
    <p:sldId id="329" r:id="rId116"/>
    <p:sldId id="385" r:id="rId117"/>
    <p:sldId id="386" r:id="rId118"/>
    <p:sldId id="485" r:id="rId119"/>
    <p:sldId id="493" r:id="rId120"/>
    <p:sldId id="330" r:id="rId121"/>
    <p:sldId id="333" r:id="rId122"/>
    <p:sldId id="334" r:id="rId123"/>
    <p:sldId id="447" r:id="rId124"/>
    <p:sldId id="442" r:id="rId125"/>
    <p:sldId id="443" r:id="rId126"/>
    <p:sldId id="444" r:id="rId127"/>
    <p:sldId id="546" r:id="rId128"/>
    <p:sldId id="547" r:id="rId129"/>
    <p:sldId id="548" r:id="rId130"/>
    <p:sldId id="551" r:id="rId131"/>
    <p:sldId id="550" r:id="rId132"/>
  </p:sldIdLst>
  <p:sldSz cx="12192000" cy="6858000"/>
  <p:notesSz cx="7099300" cy="10234295"/>
  <p:custDataLst>
    <p:tags r:id="rId136"/>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60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2" autoAdjust="0"/>
    <p:restoredTop sz="89869" autoAdjust="0"/>
  </p:normalViewPr>
  <p:slideViewPr>
    <p:cSldViewPr showGuides="1">
      <p:cViewPr varScale="1">
        <p:scale>
          <a:sx n="57" d="100"/>
          <a:sy n="57" d="100"/>
        </p:scale>
        <p:origin x="603" y="30"/>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66"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6" Type="http://schemas.openxmlformats.org/officeDocument/2006/relationships/tags" Target="tags/tag1.xml"/><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23.xml"/><Relationship Id="rId8" Type="http://schemas.openxmlformats.org/officeDocument/2006/relationships/slide" Target="slides/slide22.xml"/><Relationship Id="rId71" Type="http://schemas.openxmlformats.org/officeDocument/2006/relationships/slide" Target="slides/slide126.xml"/><Relationship Id="rId70" Type="http://schemas.openxmlformats.org/officeDocument/2006/relationships/slide" Target="slides/slide124.xml"/><Relationship Id="rId7" Type="http://schemas.openxmlformats.org/officeDocument/2006/relationships/slide" Target="slides/slide21.xml"/><Relationship Id="rId69" Type="http://schemas.openxmlformats.org/officeDocument/2006/relationships/slide" Target="slides/slide122.xml"/><Relationship Id="rId68" Type="http://schemas.openxmlformats.org/officeDocument/2006/relationships/slide" Target="slides/slide119.xml"/><Relationship Id="rId67" Type="http://schemas.openxmlformats.org/officeDocument/2006/relationships/slide" Target="slides/slide118.xml"/><Relationship Id="rId66" Type="http://schemas.openxmlformats.org/officeDocument/2006/relationships/slide" Target="slides/slide114.xml"/><Relationship Id="rId65" Type="http://schemas.openxmlformats.org/officeDocument/2006/relationships/slide" Target="slides/slide113.xml"/><Relationship Id="rId64" Type="http://schemas.openxmlformats.org/officeDocument/2006/relationships/slide" Target="slides/slide112.xml"/><Relationship Id="rId63" Type="http://schemas.openxmlformats.org/officeDocument/2006/relationships/slide" Target="slides/slide100.xml"/><Relationship Id="rId62" Type="http://schemas.openxmlformats.org/officeDocument/2006/relationships/slide" Target="slides/slide99.xml"/><Relationship Id="rId61" Type="http://schemas.openxmlformats.org/officeDocument/2006/relationships/slide" Target="slides/slide94.xml"/><Relationship Id="rId60" Type="http://schemas.openxmlformats.org/officeDocument/2006/relationships/slide" Target="slides/slide90.xml"/><Relationship Id="rId6" Type="http://schemas.openxmlformats.org/officeDocument/2006/relationships/slide" Target="slides/slide14.xml"/><Relationship Id="rId59" Type="http://schemas.openxmlformats.org/officeDocument/2006/relationships/slide" Target="slides/slide89.xml"/><Relationship Id="rId58" Type="http://schemas.openxmlformats.org/officeDocument/2006/relationships/slide" Target="slides/slide87.xml"/><Relationship Id="rId57" Type="http://schemas.openxmlformats.org/officeDocument/2006/relationships/slide" Target="slides/slide86.xml"/><Relationship Id="rId56" Type="http://schemas.openxmlformats.org/officeDocument/2006/relationships/slide" Target="slides/slide85.xml"/><Relationship Id="rId55" Type="http://schemas.openxmlformats.org/officeDocument/2006/relationships/slide" Target="slides/slide84.xml"/><Relationship Id="rId54" Type="http://schemas.openxmlformats.org/officeDocument/2006/relationships/slide" Target="slides/slide83.xml"/><Relationship Id="rId53" Type="http://schemas.openxmlformats.org/officeDocument/2006/relationships/slide" Target="slides/slide82.xml"/><Relationship Id="rId52" Type="http://schemas.openxmlformats.org/officeDocument/2006/relationships/slide" Target="slides/slide81.xml"/><Relationship Id="rId51" Type="http://schemas.openxmlformats.org/officeDocument/2006/relationships/slide" Target="slides/slide80.xml"/><Relationship Id="rId50" Type="http://schemas.openxmlformats.org/officeDocument/2006/relationships/slide" Target="slides/slide79.xml"/><Relationship Id="rId5" Type="http://schemas.openxmlformats.org/officeDocument/2006/relationships/slide" Target="slides/slide12.xml"/><Relationship Id="rId49" Type="http://schemas.openxmlformats.org/officeDocument/2006/relationships/slide" Target="slides/slide78.xml"/><Relationship Id="rId48" Type="http://schemas.openxmlformats.org/officeDocument/2006/relationships/slide" Target="slides/slide77.xml"/><Relationship Id="rId47" Type="http://schemas.openxmlformats.org/officeDocument/2006/relationships/slide" Target="slides/slide75.xml"/><Relationship Id="rId46" Type="http://schemas.openxmlformats.org/officeDocument/2006/relationships/slide" Target="slides/slide74.xml"/><Relationship Id="rId45" Type="http://schemas.openxmlformats.org/officeDocument/2006/relationships/slide" Target="slides/slide73.xml"/><Relationship Id="rId44" Type="http://schemas.openxmlformats.org/officeDocument/2006/relationships/slide" Target="slides/slide72.xml"/><Relationship Id="rId43" Type="http://schemas.openxmlformats.org/officeDocument/2006/relationships/slide" Target="slides/slide71.xml"/><Relationship Id="rId42" Type="http://schemas.openxmlformats.org/officeDocument/2006/relationships/slide" Target="slides/slide70.xml"/><Relationship Id="rId41" Type="http://schemas.openxmlformats.org/officeDocument/2006/relationships/slide" Target="slides/slide69.xml"/><Relationship Id="rId40" Type="http://schemas.openxmlformats.org/officeDocument/2006/relationships/slide" Target="slides/slide68.xml"/><Relationship Id="rId4" Type="http://schemas.openxmlformats.org/officeDocument/2006/relationships/slide" Target="slides/slide11.xml"/><Relationship Id="rId39" Type="http://schemas.openxmlformats.org/officeDocument/2006/relationships/slide" Target="slides/slide67.xml"/><Relationship Id="rId38" Type="http://schemas.openxmlformats.org/officeDocument/2006/relationships/slide" Target="slides/slide66.xml"/><Relationship Id="rId37" Type="http://schemas.openxmlformats.org/officeDocument/2006/relationships/slide" Target="slides/slide65.xml"/><Relationship Id="rId36" Type="http://schemas.openxmlformats.org/officeDocument/2006/relationships/slide" Target="slides/slide64.xml"/><Relationship Id="rId35" Type="http://schemas.openxmlformats.org/officeDocument/2006/relationships/slide" Target="slides/slide63.xml"/><Relationship Id="rId34" Type="http://schemas.openxmlformats.org/officeDocument/2006/relationships/slide" Target="slides/slide61.xml"/><Relationship Id="rId33" Type="http://schemas.openxmlformats.org/officeDocument/2006/relationships/slide" Target="slides/slide60.xml"/><Relationship Id="rId32" Type="http://schemas.openxmlformats.org/officeDocument/2006/relationships/slide" Target="slides/slide56.xml"/><Relationship Id="rId31" Type="http://schemas.openxmlformats.org/officeDocument/2006/relationships/slide" Target="slides/slide54.xml"/><Relationship Id="rId30" Type="http://schemas.openxmlformats.org/officeDocument/2006/relationships/slide" Target="slides/slide53.xml"/><Relationship Id="rId3" Type="http://schemas.openxmlformats.org/officeDocument/2006/relationships/slide" Target="slides/slide8.xml"/><Relationship Id="rId29" Type="http://schemas.openxmlformats.org/officeDocument/2006/relationships/slide" Target="slides/slide51.xml"/><Relationship Id="rId28" Type="http://schemas.openxmlformats.org/officeDocument/2006/relationships/slide" Target="slides/slide50.xml"/><Relationship Id="rId27" Type="http://schemas.openxmlformats.org/officeDocument/2006/relationships/slide" Target="slides/slide49.xml"/><Relationship Id="rId26" Type="http://schemas.openxmlformats.org/officeDocument/2006/relationships/slide" Target="slides/slide48.xml"/><Relationship Id="rId25" Type="http://schemas.openxmlformats.org/officeDocument/2006/relationships/slide" Target="slides/slide47.xml"/><Relationship Id="rId24" Type="http://schemas.openxmlformats.org/officeDocument/2006/relationships/slide" Target="slides/slide46.xml"/><Relationship Id="rId23" Type="http://schemas.openxmlformats.org/officeDocument/2006/relationships/slide" Target="slides/slide43.xml"/><Relationship Id="rId22" Type="http://schemas.openxmlformats.org/officeDocument/2006/relationships/slide" Target="slides/slide42.xml"/><Relationship Id="rId21" Type="http://schemas.openxmlformats.org/officeDocument/2006/relationships/slide" Target="slides/slide39.xml"/><Relationship Id="rId20" Type="http://schemas.openxmlformats.org/officeDocument/2006/relationships/slide" Target="slides/slide38.xml"/><Relationship Id="rId2" Type="http://schemas.openxmlformats.org/officeDocument/2006/relationships/slide" Target="slides/slide6.xml"/><Relationship Id="rId19" Type="http://schemas.openxmlformats.org/officeDocument/2006/relationships/slide" Target="slides/slide36.xml"/><Relationship Id="rId18" Type="http://schemas.openxmlformats.org/officeDocument/2006/relationships/slide" Target="slides/slide34.xml"/><Relationship Id="rId17" Type="http://schemas.openxmlformats.org/officeDocument/2006/relationships/slide" Target="slides/slide33.xml"/><Relationship Id="rId16" Type="http://schemas.openxmlformats.org/officeDocument/2006/relationships/slide" Target="slides/slide32.xml"/><Relationship Id="rId15" Type="http://schemas.openxmlformats.org/officeDocument/2006/relationships/slide" Target="slides/slide30.xml"/><Relationship Id="rId14" Type="http://schemas.openxmlformats.org/officeDocument/2006/relationships/slide" Target="slides/slide28.xml"/><Relationship Id="rId13" Type="http://schemas.openxmlformats.org/officeDocument/2006/relationships/slide" Target="slides/slide27.xml"/><Relationship Id="rId12" Type="http://schemas.openxmlformats.org/officeDocument/2006/relationships/slide" Target="slides/slide26.xml"/><Relationship Id="rId11" Type="http://schemas.openxmlformats.org/officeDocument/2006/relationships/slide" Target="slides/slide25.xml"/><Relationship Id="rId10" Type="http://schemas.openxmlformats.org/officeDocument/2006/relationships/slide" Target="slides/slide24.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defRPr kumimoji="1" sz="1300">
                <a:latin typeface="Times New Roman" panose="02020603050405020304" pitchFamily="18" charset="0"/>
              </a:defRPr>
            </a:lvl1pPr>
          </a:lstStyle>
          <a:p>
            <a:pPr>
              <a:defRPr/>
            </a:pPr>
            <a:endParaRPr lang="en-US" altLang="zh-CN"/>
          </a:p>
        </p:txBody>
      </p:sp>
      <p:sp>
        <p:nvSpPr>
          <p:cNvPr id="583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defRPr kumimoji="1" sz="1300">
                <a:latin typeface="Times New Roman" panose="02020603050405020304" pitchFamily="18" charset="0"/>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83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defRPr kumimoji="1" sz="1300">
                <a:latin typeface="Times New Roman" panose="02020603050405020304" pitchFamily="18" charset="0"/>
              </a:defRPr>
            </a:lvl1pPr>
          </a:lstStyle>
          <a:p>
            <a:pPr>
              <a:defRPr/>
            </a:pPr>
            <a:endParaRPr lang="en-US" altLang="zh-CN"/>
          </a:p>
        </p:txBody>
      </p:sp>
      <p:sp>
        <p:nvSpPr>
          <p:cNvPr id="583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defRPr kumimoji="1" sz="1300">
                <a:latin typeface="Times New Roman" panose="02020603050405020304" pitchFamily="18" charset="0"/>
              </a:defRPr>
            </a:lvl1pPr>
          </a:lstStyle>
          <a:p>
            <a:pPr>
              <a:defRPr/>
            </a:pPr>
            <a:fld id="{13FB6504-D90B-4A0C-9A90-E7AC9594ADF8}"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a:xfrm>
            <a:off x="139700" y="768350"/>
            <a:ext cx="6819900" cy="3836988"/>
          </a:xfrm>
        </p:spPr>
      </p:sp>
      <p:sp>
        <p:nvSpPr>
          <p:cNvPr id="9219" name="备注占位符 2"/>
          <p:cNvSpPr>
            <a:spLocks noGrp="1" noChangeArrowheads="1"/>
          </p:cNvSpPr>
          <p:nvPr>
            <p:ph type="body" idx="1"/>
          </p:nvPr>
        </p:nvSpPr>
        <p:spPr>
          <a:noFill/>
        </p:spPr>
        <p:txBody>
          <a:bodyPr/>
          <a:lstStyle/>
          <a:p>
            <a:endParaRPr lang="zh-CN" altLang="en-US"/>
          </a:p>
        </p:txBody>
      </p:sp>
      <p:sp>
        <p:nvSpPr>
          <p:cNvPr id="9220" name="灯片编号占位符 3"/>
          <p:cNvSpPr>
            <a:spLocks noGrp="1"/>
          </p:cNvSpPr>
          <p:nvPr>
            <p:ph type="sldNum" sz="quarter" idx="5"/>
          </p:nvPr>
        </p:nvSpPr>
        <p:spPr>
          <a:noFill/>
        </p:spPr>
        <p:txBody>
          <a:bodyPr/>
          <a:lstStyle>
            <a:lvl1pPr defTabSz="990600">
              <a:defRPr>
                <a:solidFill>
                  <a:schemeClr val="tx1"/>
                </a:solidFill>
                <a:latin typeface="Tahoma" panose="020B0604030504040204" pitchFamily="34" charset="0"/>
                <a:ea typeface="宋体" panose="02010600030101010101" pitchFamily="2" charset="-122"/>
              </a:defRPr>
            </a:lvl1pPr>
            <a:lvl2pPr marL="742950" indent="-285750" defTabSz="990600">
              <a:defRPr>
                <a:solidFill>
                  <a:schemeClr val="tx1"/>
                </a:solidFill>
                <a:latin typeface="Tahoma" panose="020B0604030504040204" pitchFamily="34" charset="0"/>
                <a:ea typeface="宋体" panose="02010600030101010101" pitchFamily="2" charset="-122"/>
              </a:defRPr>
            </a:lvl2pPr>
            <a:lvl3pPr marL="1143000" indent="-228600" defTabSz="990600">
              <a:defRPr>
                <a:solidFill>
                  <a:schemeClr val="tx1"/>
                </a:solidFill>
                <a:latin typeface="Tahoma" panose="020B0604030504040204" pitchFamily="34" charset="0"/>
                <a:ea typeface="宋体" panose="02010600030101010101" pitchFamily="2" charset="-122"/>
              </a:defRPr>
            </a:lvl3pPr>
            <a:lvl4pPr marL="1600200" indent="-228600" defTabSz="990600">
              <a:defRPr>
                <a:solidFill>
                  <a:schemeClr val="tx1"/>
                </a:solidFill>
                <a:latin typeface="Tahoma" panose="020B0604030504040204" pitchFamily="34" charset="0"/>
                <a:ea typeface="宋体" panose="02010600030101010101" pitchFamily="2" charset="-122"/>
              </a:defRPr>
            </a:lvl4pPr>
            <a:lvl5pPr marL="2057400" indent="-228600" defTabSz="990600">
              <a:defRPr>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A3A06FF6-324D-4970-897E-B3C2F8585102}"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a:xfrm>
            <a:off x="139700" y="768350"/>
            <a:ext cx="6819900" cy="3836988"/>
          </a:xfrm>
        </p:spPr>
      </p:sp>
      <p:sp>
        <p:nvSpPr>
          <p:cNvPr id="18435" name="备注占位符 2"/>
          <p:cNvSpPr>
            <a:spLocks noGrp="1" noChangeArrowheads="1"/>
          </p:cNvSpPr>
          <p:nvPr>
            <p:ph type="body" idx="1"/>
          </p:nvPr>
        </p:nvSpPr>
        <p:spPr>
          <a:noFill/>
        </p:spPr>
        <p:txBody>
          <a:bodyPr/>
          <a:lstStyle/>
          <a:p>
            <a:endParaRPr lang="zh-CN" altLang="en-US"/>
          </a:p>
        </p:txBody>
      </p:sp>
      <p:sp>
        <p:nvSpPr>
          <p:cNvPr id="18436" name="灯片编号占位符 3"/>
          <p:cNvSpPr>
            <a:spLocks noGrp="1"/>
          </p:cNvSpPr>
          <p:nvPr>
            <p:ph type="sldNum" sz="quarter" idx="5"/>
          </p:nvPr>
        </p:nvSpPr>
        <p:spPr>
          <a:noFill/>
        </p:spPr>
        <p:txBody>
          <a:bodyPr/>
          <a:lstStyle>
            <a:lvl1pPr defTabSz="990600">
              <a:defRPr>
                <a:solidFill>
                  <a:schemeClr val="tx1"/>
                </a:solidFill>
                <a:latin typeface="Tahoma" panose="020B0604030504040204" pitchFamily="34" charset="0"/>
                <a:ea typeface="宋体" panose="02010600030101010101" pitchFamily="2" charset="-122"/>
              </a:defRPr>
            </a:lvl1pPr>
            <a:lvl2pPr marL="742950" indent="-285750" defTabSz="990600">
              <a:defRPr>
                <a:solidFill>
                  <a:schemeClr val="tx1"/>
                </a:solidFill>
                <a:latin typeface="Tahoma" panose="020B0604030504040204" pitchFamily="34" charset="0"/>
                <a:ea typeface="宋体" panose="02010600030101010101" pitchFamily="2" charset="-122"/>
              </a:defRPr>
            </a:lvl2pPr>
            <a:lvl3pPr marL="1143000" indent="-228600" defTabSz="990600">
              <a:defRPr>
                <a:solidFill>
                  <a:schemeClr val="tx1"/>
                </a:solidFill>
                <a:latin typeface="Tahoma" panose="020B0604030504040204" pitchFamily="34" charset="0"/>
                <a:ea typeface="宋体" panose="02010600030101010101" pitchFamily="2" charset="-122"/>
              </a:defRPr>
            </a:lvl3pPr>
            <a:lvl4pPr marL="1600200" indent="-228600" defTabSz="990600">
              <a:defRPr>
                <a:solidFill>
                  <a:schemeClr val="tx1"/>
                </a:solidFill>
                <a:latin typeface="Tahoma" panose="020B0604030504040204" pitchFamily="34" charset="0"/>
                <a:ea typeface="宋体" panose="02010600030101010101" pitchFamily="2" charset="-122"/>
              </a:defRPr>
            </a:lvl4pPr>
            <a:lvl5pPr marL="2057400" indent="-228600" defTabSz="990600">
              <a:defRPr>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A96C1C20-1838-45D9-9B4C-411896DB5A3D}"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0B40728-1101-440E-8303-FBE1CA0D1DE3}" type="slidenum">
              <a:rPr lang="en-US" altLang="zh-CN" sz="1300" smtClean="0"/>
            </a:fld>
            <a:endParaRPr lang="en-US" altLang="zh-CN" sz="1300"/>
          </a:p>
        </p:txBody>
      </p:sp>
      <p:sp>
        <p:nvSpPr>
          <p:cNvPr id="33795" name="Rectangle 2"/>
          <p:cNvSpPr>
            <a:spLocks noGrp="1" noRot="1" noChangeAspect="1" noChangeArrowheads="1" noTextEdit="1"/>
          </p:cNvSpPr>
          <p:nvPr>
            <p:ph type="sldImg"/>
          </p:nvPr>
        </p:nvSpPr>
        <p:spPr>
          <a:xfrm>
            <a:off x="139700" y="768350"/>
            <a:ext cx="6819900" cy="3836988"/>
          </a:xfrm>
        </p:spPr>
      </p:sp>
      <p:sp>
        <p:nvSpPr>
          <p:cNvPr id="3379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FD37B4E-056E-47B6-B851-766E8B9F7CE5}" type="slidenum">
              <a:rPr lang="en-US" altLang="zh-CN" sz="1300" smtClean="0"/>
            </a:fld>
            <a:endParaRPr lang="en-US" altLang="zh-CN" sz="1300"/>
          </a:p>
        </p:txBody>
      </p:sp>
      <p:sp>
        <p:nvSpPr>
          <p:cNvPr id="105475" name="Rectangle 2"/>
          <p:cNvSpPr>
            <a:spLocks noGrp="1" noRot="1" noChangeAspect="1" noChangeArrowheads="1" noTextEdit="1"/>
          </p:cNvSpPr>
          <p:nvPr>
            <p:ph type="sldImg"/>
          </p:nvPr>
        </p:nvSpPr>
        <p:spPr>
          <a:xfrm>
            <a:off x="139700" y="768350"/>
            <a:ext cx="6819900" cy="3836988"/>
          </a:xfrm>
        </p:spPr>
      </p:sp>
      <p:sp>
        <p:nvSpPr>
          <p:cNvPr id="105476" name="Rectangle 3"/>
          <p:cNvSpPr>
            <a:spLocks noGrp="1" noChangeArrowheads="1"/>
          </p:cNvSpPr>
          <p:nvPr>
            <p:ph type="body" idx="1"/>
          </p:nvPr>
        </p:nvSpPr>
        <p:spPr>
          <a:xfrm>
            <a:off x="946150" y="4860925"/>
            <a:ext cx="5207000" cy="4605338"/>
          </a:xfrm>
          <a:noFill/>
        </p:spPr>
        <p:txBody>
          <a:bodyPr lIns="100791" tIns="50396" rIns="100791" bIns="50396"/>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3FB6504-D90B-4A0C-9A90-E7AC9594ADF8}"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3FB6504-D90B-4A0C-9A90-E7AC9594ADF8}"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3FB6504-D90B-4A0C-9A90-E7AC9594ADF8}"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3FB6504-D90B-4A0C-9A90-E7AC9594ADF8}"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14400" y="2130428"/>
            <a:ext cx="10363200" cy="1470025"/>
          </a:xfrm>
        </p:spPr>
        <p:txBody>
          <a:bodyPr/>
          <a:lstStyle>
            <a:lvl1pPr algn="ctr">
              <a:defRPr sz="6000">
                <a:solidFill>
                  <a:srgbClr val="002060"/>
                </a:solidFill>
              </a:defRPr>
            </a:lvl1pPr>
          </a:lstStyle>
          <a:p>
            <a:pPr lvl="0"/>
            <a:r>
              <a:rPr lang="zh-CN" altLang="en-US" noProof="0" dirty="0"/>
              <a:t>单击此处编辑母版标题样式</a:t>
            </a:r>
            <a:endParaRPr lang="zh-CN" noProof="0" dirty="0"/>
          </a:p>
        </p:txBody>
      </p:sp>
      <p:sp>
        <p:nvSpPr>
          <p:cNvPr id="2051" name="Rectangle 3"/>
          <p:cNvSpPr>
            <a:spLocks noGrp="1" noChangeArrowheads="1"/>
          </p:cNvSpPr>
          <p:nvPr>
            <p:ph type="subTitle" idx="1"/>
          </p:nvPr>
        </p:nvSpPr>
        <p:spPr>
          <a:xfrm>
            <a:off x="1828800" y="3811588"/>
            <a:ext cx="8534400" cy="1217612"/>
          </a:xfrm>
        </p:spPr>
        <p:txBody>
          <a:bodyPr/>
          <a:lstStyle>
            <a:lvl1pPr marL="0" indent="0" algn="ctr">
              <a:buFontTx/>
              <a:buNone/>
              <a:defRPr sz="4000">
                <a:solidFill>
                  <a:srgbClr val="002060"/>
                </a:solidFill>
              </a:defRPr>
            </a:lvl1pPr>
          </a:lstStyle>
          <a:p>
            <a:pPr lvl="0"/>
            <a:r>
              <a:rPr lang="zh-CN" altLang="en-US" noProof="0" dirty="0"/>
              <a:t>单击此处编辑母版副标题样式</a:t>
            </a:r>
            <a:endParaRPr lang="zh-CN"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09600" y="274641"/>
            <a:ext cx="8026400" cy="5851525"/>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2" y="214313"/>
            <a:ext cx="10629900" cy="8382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1200152" y="1341439"/>
            <a:ext cx="5268383" cy="47910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671733" y="1341439"/>
            <a:ext cx="5268384" cy="47910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609600" y="1196754"/>
            <a:ext cx="5384800" cy="4929411"/>
          </a:xfrm>
        </p:spPr>
        <p:txBody>
          <a:bodyPr/>
          <a:lstStyle>
            <a:lvl1pPr>
              <a:defRPr sz="3200"/>
            </a:lvl1pPr>
            <a:lvl2pPr>
              <a:defRPr sz="2800"/>
            </a:lvl2pPr>
            <a:lvl3pPr>
              <a:defRPr sz="2400"/>
            </a:lvl3pPr>
            <a:lvl4pPr>
              <a:defRPr sz="1350"/>
            </a:lvl4pPr>
            <a:lvl5pPr>
              <a:defRPr sz="1350"/>
            </a:lvl5pPr>
            <a:lvl6pPr>
              <a:defRPr sz="1350"/>
            </a:lvl6pPr>
            <a:lvl7pPr>
              <a:defRPr sz="1350"/>
            </a:lvl7pPr>
            <a:lvl8pPr>
              <a:defRPr sz="1350"/>
            </a:lvl8pPr>
            <a:lvl9pPr>
              <a:defRPr sz="1350"/>
            </a:lvl9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hasCustomPrompt="1"/>
          </p:nvPr>
        </p:nvSpPr>
        <p:spPr>
          <a:xfrm>
            <a:off x="6197600" y="1196754"/>
            <a:ext cx="5384800" cy="4929411"/>
          </a:xfrm>
        </p:spPr>
        <p:txBody>
          <a:bodyPr/>
          <a:lstStyle>
            <a:lvl1pPr marL="257175" indent="-257175">
              <a:defRPr lang="zh-CN" altLang="en-US" sz="3200" b="1" dirty="0" smtClean="0">
                <a:solidFill>
                  <a:schemeClr val="tx1"/>
                </a:solidFill>
                <a:latin typeface="Times New Roman" panose="02020603050405020304" pitchFamily="18" charset="0"/>
                <a:ea typeface="楷体" panose="02010609060101010101" pitchFamily="49" charset="-122"/>
                <a:cs typeface="楷体" panose="02010609060101010101" pitchFamily="49" charset="-122"/>
              </a:defRPr>
            </a:lvl1pPr>
            <a:lvl2pPr marL="557530" indent="-214630">
              <a:defRPr lang="zh-CN" altLang="en-US" sz="2800" b="1" dirty="0" smtClean="0">
                <a:solidFill>
                  <a:schemeClr val="tx1"/>
                </a:solidFill>
                <a:latin typeface="Times New Roman" panose="02020603050405020304" pitchFamily="18" charset="0"/>
                <a:ea typeface="楷体" panose="02010609060101010101" pitchFamily="49" charset="-122"/>
                <a:cs typeface="楷体" panose="02010609060101010101" pitchFamily="49" charset="-122"/>
              </a:defRPr>
            </a:lvl2pPr>
            <a:lvl3pPr marL="857250" indent="-171450">
              <a:defRPr lang="zh-CN" altLang="en-US" sz="2400" b="1" dirty="0" smtClean="0">
                <a:solidFill>
                  <a:schemeClr val="tx1"/>
                </a:solidFill>
                <a:latin typeface="Times New Roman" panose="02020603050405020304" pitchFamily="18" charset="0"/>
                <a:ea typeface="楷体" panose="02010609060101010101" pitchFamily="49" charset="-122"/>
                <a:cs typeface="楷体" panose="02010609060101010101" pitchFamily="49" charset="-122"/>
              </a:defRPr>
            </a:lvl3pPr>
            <a:lvl4pPr>
              <a:defRPr sz="1350"/>
            </a:lvl4pPr>
            <a:lvl5pPr>
              <a:defRPr sz="1350"/>
            </a:lvl5pPr>
            <a:lvl6pPr>
              <a:defRPr sz="1350"/>
            </a:lvl6pPr>
            <a:lvl7pPr>
              <a:defRPr sz="1350"/>
            </a:lvl7pPr>
            <a:lvl8pPr>
              <a:defRPr sz="1350"/>
            </a:lvl8pPr>
            <a:lvl9pPr>
              <a:defRPr sz="1350"/>
            </a:lvl9pPr>
          </a:lstStyle>
          <a:p>
            <a:pPr marL="257175" lvl="0" indent="-257175" algn="l" rtl="0" eaLnBrk="1" fontAlgn="base" hangingPunct="1">
              <a:spcBef>
                <a:spcPct val="20000"/>
              </a:spcBef>
              <a:spcAft>
                <a:spcPct val="0"/>
              </a:spcAft>
              <a:buClr>
                <a:srgbClr val="92D050"/>
              </a:buClr>
              <a:buFont typeface="Wingdings" panose="05000000000000000000" pitchFamily="2" charset="2"/>
              <a:buChar char="n"/>
            </a:pPr>
            <a:r>
              <a:rPr lang="zh-CN" altLang="en-US" dirty="0"/>
              <a:t>编辑母版文本样式</a:t>
            </a:r>
            <a:endParaRPr lang="zh-CN" altLang="en-US" dirty="0"/>
          </a:p>
          <a:p>
            <a:pPr marL="557530" lvl="1" indent="-214630" algn="l" rtl="0" eaLnBrk="1" fontAlgn="base" hangingPunct="1">
              <a:spcBef>
                <a:spcPct val="20000"/>
              </a:spcBef>
              <a:spcAft>
                <a:spcPct val="0"/>
              </a:spcAft>
              <a:buClr>
                <a:srgbClr val="FFC000"/>
              </a:buClr>
              <a:buFont typeface="Wingdings" panose="05000000000000000000" pitchFamily="2" charset="2"/>
              <a:buChar char="l"/>
            </a:pPr>
            <a:r>
              <a:rPr lang="zh-CN" altLang="en-US" dirty="0"/>
              <a:t>第二级</a:t>
            </a:r>
            <a:endParaRPr lang="zh-CN" altLang="en-US" dirty="0"/>
          </a:p>
          <a:p>
            <a:pPr marL="857250" lvl="2" indent="-171450" algn="l" rtl="0" eaLnBrk="1" fontAlgn="base" hangingPunct="1">
              <a:spcBef>
                <a:spcPct val="20000"/>
              </a:spcBef>
              <a:spcAft>
                <a:spcPct val="0"/>
              </a:spcAft>
              <a:buClr>
                <a:srgbClr val="0070C0"/>
              </a:buClr>
              <a:buFont typeface="Wingdings" panose="05000000000000000000" pitchFamily="2" charset="2"/>
              <a:buChar char="l"/>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09600" y="1268761"/>
            <a:ext cx="5386917" cy="57606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09600" y="1844824"/>
            <a:ext cx="5386917" cy="453650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93369" y="1268761"/>
            <a:ext cx="5389033" cy="57606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93369" y="1844825"/>
            <a:ext cx="5389033" cy="45365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zh-CN" altLang="en-US" noProof="0"/>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41"/>
            <a:ext cx="10972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dirty="0"/>
              <a:t>单击此处编辑母版标题样式</a:t>
            </a:r>
            <a:endParaRPr lang="zh-CN" altLang="zh-CN" dirty="0"/>
          </a:p>
        </p:txBody>
      </p:sp>
      <p:sp>
        <p:nvSpPr>
          <p:cNvPr id="1027" name="Rectangle 3"/>
          <p:cNvSpPr>
            <a:spLocks noGrp="1" noChangeArrowheads="1"/>
          </p:cNvSpPr>
          <p:nvPr>
            <p:ph type="body" idx="1"/>
          </p:nvPr>
        </p:nvSpPr>
        <p:spPr bwMode="auto">
          <a:xfrm>
            <a:off x="609600" y="1196975"/>
            <a:ext cx="109728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pic>
        <p:nvPicPr>
          <p:cNvPr id="1028" name="Picture 9" descr="校徽"/>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58617" y="6290491"/>
            <a:ext cx="495300" cy="47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p:cNvSpPr txBox="1">
            <a:spLocks noChangeArrowheads="1"/>
          </p:cNvSpPr>
          <p:nvPr/>
        </p:nvSpPr>
        <p:spPr bwMode="auto">
          <a:xfrm>
            <a:off x="8616280" y="6381328"/>
            <a:ext cx="1988667" cy="323165"/>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dirty="0">
                <a:latin typeface="华文行楷" panose="02010800040101010101" pitchFamily="2" charset="-122"/>
                <a:ea typeface="华文行楷" panose="02010800040101010101" pitchFamily="2" charset="-122"/>
              </a:rPr>
              <a:t>信息科学与工程学院</a:t>
            </a:r>
            <a:endParaRPr lang="zh-CN" altLang="en-US" sz="1500" dirty="0">
              <a:latin typeface="华文行楷" panose="02010800040101010101" pitchFamily="2" charset="-122"/>
              <a:ea typeface="华文行楷" panose="02010800040101010101" pitchFamily="2" charset="-122"/>
            </a:endParaRPr>
          </a:p>
        </p:txBody>
      </p:sp>
      <p:sp>
        <p:nvSpPr>
          <p:cNvPr id="6" name="TextBox 11"/>
          <p:cNvSpPr txBox="1">
            <a:spLocks noChangeArrowheads="1"/>
          </p:cNvSpPr>
          <p:nvPr/>
        </p:nvSpPr>
        <p:spPr bwMode="auto">
          <a:xfrm>
            <a:off x="10909465" y="6362702"/>
            <a:ext cx="1091191" cy="323165"/>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dirty="0">
                <a:latin typeface="华文行楷" panose="02010800040101010101" pitchFamily="2" charset="-122"/>
                <a:ea typeface="华文行楷" panose="02010800040101010101" pitchFamily="2" charset="-122"/>
              </a:rPr>
              <a:t>东南大学</a:t>
            </a:r>
            <a:endParaRPr lang="zh-CN" altLang="en-US" sz="1500" dirty="0">
              <a:latin typeface="华文行楷" panose="02010800040101010101" pitchFamily="2" charset="-122"/>
              <a:ea typeface="华文行楷" panose="02010800040101010101" pitchFamily="2" charset="-122"/>
            </a:endParaRPr>
          </a:p>
        </p:txBody>
      </p:sp>
      <p:sp>
        <p:nvSpPr>
          <p:cNvPr id="7" name="Rectangle 11"/>
          <p:cNvSpPr>
            <a:spLocks noChangeArrowheads="1"/>
          </p:cNvSpPr>
          <p:nvPr userDrawn="1"/>
        </p:nvSpPr>
        <p:spPr bwMode="auto">
          <a:xfrm>
            <a:off x="0" y="1052513"/>
            <a:ext cx="12192000" cy="76200"/>
          </a:xfrm>
          <a:prstGeom prst="rect">
            <a:avLst/>
          </a:prstGeom>
          <a:solidFill>
            <a:srgbClr val="92D050"/>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fontAlgn="base" hangingPunct="1">
        <a:spcBef>
          <a:spcPct val="0"/>
        </a:spcBef>
        <a:spcAft>
          <a:spcPct val="0"/>
        </a:spcAft>
        <a:defRPr sz="40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2pPr>
      <a:lvl3pPr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3pPr>
      <a:lvl4pPr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4pPr>
      <a:lvl5pPr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5pPr>
      <a:lvl6pPr marL="342900"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6pPr>
      <a:lvl7pPr marL="685800"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7pPr>
      <a:lvl8pPr marL="1028700"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8pPr>
      <a:lvl9pPr marL="1371600" algn="l" rtl="0" eaLnBrk="1" fontAlgn="base" hangingPunct="1">
        <a:spcBef>
          <a:spcPct val="0"/>
        </a:spcBef>
        <a:spcAft>
          <a:spcPct val="0"/>
        </a:spcAft>
        <a:defRPr sz="2400" b="1">
          <a:solidFill>
            <a:schemeClr val="tx2"/>
          </a:solidFill>
          <a:latin typeface="Arial" panose="020B0604020202020204" pitchFamily="34" charset="0"/>
          <a:ea typeface="微软雅黑" panose="020B0503020204020204" pitchFamily="34" charset="-122"/>
        </a:defRPr>
      </a:lvl9pPr>
    </p:titleStyle>
    <p:bodyStyle>
      <a:lvl1pPr marL="257175" indent="-257175" algn="l" rtl="0" eaLnBrk="1" fontAlgn="base" hangingPunct="1">
        <a:spcBef>
          <a:spcPct val="20000"/>
        </a:spcBef>
        <a:spcAft>
          <a:spcPct val="0"/>
        </a:spcAft>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cs typeface="楷体" panose="02010609060101010101" pitchFamily="49" charset="-122"/>
        </a:defRPr>
      </a:lvl1pPr>
      <a:lvl2pPr marL="557530" indent="-214630" algn="l" rtl="0" eaLnBrk="1" fontAlgn="base" hangingPunct="1">
        <a:spcBef>
          <a:spcPct val="20000"/>
        </a:spcBef>
        <a:spcAft>
          <a:spcPct val="0"/>
        </a:spcAft>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cs typeface="楷体" panose="02010609060101010101" pitchFamily="49" charset="-122"/>
        </a:defRPr>
      </a:lvl2pPr>
      <a:lvl3pPr marL="857250" indent="-171450" algn="l" rtl="0" eaLnBrk="1" fontAlgn="base" hangingPunct="1">
        <a:spcBef>
          <a:spcPct val="20000"/>
        </a:spcBef>
        <a:spcAft>
          <a:spcPct val="0"/>
        </a:spcAft>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cs typeface="楷体" panose="02010609060101010101" pitchFamily="49" charset="-122"/>
        </a:defRPr>
      </a:lvl3pPr>
      <a:lvl4pPr marL="1200150" indent="-171450" algn="l" rtl="0" eaLnBrk="1" fontAlgn="base" hangingPunct="1">
        <a:spcBef>
          <a:spcPct val="20000"/>
        </a:spcBef>
        <a:spcAft>
          <a:spcPct val="0"/>
        </a:spcAft>
        <a:buChar char="–"/>
        <a:defRPr sz="1200" b="1">
          <a:solidFill>
            <a:schemeClr val="tx1"/>
          </a:solidFill>
          <a:latin typeface="楷体" panose="02010609060101010101" pitchFamily="49" charset="-122"/>
          <a:ea typeface="楷体" panose="02010609060101010101" pitchFamily="49" charset="-122"/>
          <a:cs typeface="楷体" panose="02010609060101010101" pitchFamily="49" charset="-122"/>
        </a:defRPr>
      </a:lvl4pPr>
      <a:lvl5pPr marL="1543050" indent="-171450" algn="l" rtl="0" eaLnBrk="1" fontAlgn="base" hangingPunct="1">
        <a:spcBef>
          <a:spcPct val="20000"/>
        </a:spcBef>
        <a:spcAft>
          <a:spcPct val="0"/>
        </a:spcAft>
        <a:buChar char="»"/>
        <a:defRPr sz="1200" b="1">
          <a:solidFill>
            <a:schemeClr val="tx1"/>
          </a:solidFill>
          <a:latin typeface="楷体" panose="02010609060101010101" pitchFamily="49" charset="-122"/>
          <a:ea typeface="楷体" panose="02010609060101010101" pitchFamily="49" charset="-122"/>
          <a:cs typeface="楷体" panose="02010609060101010101" pitchFamily="49"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emf"/></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35.bin"/></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emf"/></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82.wmf"/><Relationship Id="rId1" Type="http://schemas.openxmlformats.org/officeDocument/2006/relationships/oleObject" Target="../embeddings/oleObject36.bin"/></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vmlDrawing" Target="../drawings/vmlDrawing27.vml"/><Relationship Id="rId7"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oleObject" Target="../embeddings/oleObject39.bin"/><Relationship Id="rId4" Type="http://schemas.openxmlformats.org/officeDocument/2006/relationships/image" Target="../media/image85.wmf"/><Relationship Id="rId3" Type="http://schemas.openxmlformats.org/officeDocument/2006/relationships/oleObject" Target="../embeddings/oleObject38.bin"/><Relationship Id="rId2" Type="http://schemas.openxmlformats.org/officeDocument/2006/relationships/image" Target="../media/image84.wmf"/><Relationship Id="rId1" Type="http://schemas.openxmlformats.org/officeDocument/2006/relationships/oleObject" Target="../embeddings/oleObject37.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40.bin"/></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emf"/><Relationship Id="rId1" Type="http://schemas.openxmlformats.org/officeDocument/2006/relationships/image" Target="../media/image90.emf"/></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92.wmf"/><Relationship Id="rId1" Type="http://schemas.openxmlformats.org/officeDocument/2006/relationships/oleObject" Target="../embeddings/oleObject41.bin"/></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emf"/></Relationships>
</file>

<file path=ppt/slides/_rels/slide118.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4.xml"/><Relationship Id="rId3" Type="http://schemas.openxmlformats.org/officeDocument/2006/relationships/image" Target="../media/image95.emf"/><Relationship Id="rId2" Type="http://schemas.openxmlformats.org/officeDocument/2006/relationships/image" Target="../media/image94.wmf"/><Relationship Id="rId1" Type="http://schemas.openxmlformats.org/officeDocument/2006/relationships/oleObject" Target="../embeddings/oleObject42.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96.wmf"/><Relationship Id="rId1" Type="http://schemas.openxmlformats.org/officeDocument/2006/relationships/oleObject" Target="../embeddings/oleObject43.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9.wmf"/><Relationship Id="rId2" Type="http://schemas.openxmlformats.org/officeDocument/2006/relationships/oleObject" Target="../embeddings/oleObject44.bin"/><Relationship Id="rId1" Type="http://schemas.openxmlformats.org/officeDocument/2006/relationships/image" Target="../media/image98.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2.emf"/><Relationship Id="rId2" Type="http://schemas.openxmlformats.org/officeDocument/2006/relationships/image" Target="../media/image101.wmf"/><Relationship Id="rId1" Type="http://schemas.openxmlformats.org/officeDocument/2006/relationships/oleObject" Target="../embeddings/oleObject45.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34.vml"/><Relationship Id="rId4" Type="http://schemas.openxmlformats.org/officeDocument/2006/relationships/slideLayout" Target="../slideLayouts/slideLayout4.xml"/><Relationship Id="rId3" Type="http://schemas.openxmlformats.org/officeDocument/2006/relationships/image" Target="../media/image104.wmf"/><Relationship Id="rId2" Type="http://schemas.openxmlformats.org/officeDocument/2006/relationships/oleObject" Target="../embeddings/oleObject46.bin"/><Relationship Id="rId1" Type="http://schemas.openxmlformats.org/officeDocument/2006/relationships/image" Target="../media/image103.emf"/></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nic.seu.edu.cn/fwzn/rjzbh/matlabzbh.ht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wmf"/></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wmf"/></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36.wmf"/><Relationship Id="rId7" Type="http://schemas.openxmlformats.org/officeDocument/2006/relationships/oleObject" Target="../embeddings/oleObject6.bin"/><Relationship Id="rId6" Type="http://schemas.openxmlformats.org/officeDocument/2006/relationships/image" Target="../media/image35.wmf"/><Relationship Id="rId5" Type="http://schemas.openxmlformats.org/officeDocument/2006/relationships/oleObject" Target="../embeddings/oleObject5.bin"/><Relationship Id="rId4" Type="http://schemas.openxmlformats.org/officeDocument/2006/relationships/image" Target="../media/image34.wmf"/><Relationship Id="rId3" Type="http://schemas.openxmlformats.org/officeDocument/2006/relationships/oleObject" Target="../embeddings/oleObject4.bin"/><Relationship Id="rId2" Type="http://schemas.openxmlformats.org/officeDocument/2006/relationships/image" Target="../media/image33.wmf"/><Relationship Id="rId14" Type="http://schemas.openxmlformats.org/officeDocument/2006/relationships/vmlDrawing" Target="../drawings/vmlDrawing3.vml"/><Relationship Id="rId13" Type="http://schemas.openxmlformats.org/officeDocument/2006/relationships/slideLayout" Target="../slideLayouts/slideLayout2.xml"/><Relationship Id="rId12" Type="http://schemas.openxmlformats.org/officeDocument/2006/relationships/image" Target="../media/image38.wmf"/><Relationship Id="rId11" Type="http://schemas.openxmlformats.org/officeDocument/2006/relationships/oleObject" Target="../embeddings/oleObject8.bin"/><Relationship Id="rId10" Type="http://schemas.openxmlformats.org/officeDocument/2006/relationships/image" Target="../media/image37.wmf"/><Relationship Id="rId1"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45.wmf"/><Relationship Id="rId3" Type="http://schemas.openxmlformats.org/officeDocument/2006/relationships/oleObject" Target="../embeddings/oleObject11.bin"/><Relationship Id="rId2" Type="http://schemas.openxmlformats.org/officeDocument/2006/relationships/image" Target="../media/image44.wmf"/><Relationship Id="rId1" Type="http://schemas.openxmlformats.org/officeDocument/2006/relationships/oleObject" Target="../embeddings/oleObject10.bin"/></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wmf"/></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12.bin"/></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49.wmf"/><Relationship Id="rId3" Type="http://schemas.openxmlformats.org/officeDocument/2006/relationships/oleObject" Target="../embeddings/oleObject14.bin"/><Relationship Id="rId2" Type="http://schemas.openxmlformats.org/officeDocument/2006/relationships/image" Target="../media/image48.wmf"/><Relationship Id="rId1" Type="http://schemas.openxmlformats.org/officeDocument/2006/relationships/oleObject" Target="../embeddings/oleObject13.bin"/></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15.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52.wmf"/><Relationship Id="rId3" Type="http://schemas.openxmlformats.org/officeDocument/2006/relationships/oleObject" Target="../embeddings/oleObject17.bin"/><Relationship Id="rId2" Type="http://schemas.openxmlformats.org/officeDocument/2006/relationships/image" Target="../media/image51.wmf"/><Relationship Id="rId1"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18.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19.bin"/></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20.bin"/></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21.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57.wmf"/><Relationship Id="rId1" Type="http://schemas.openxmlformats.org/officeDocument/2006/relationships/oleObject" Target="../embeddings/oleObject22.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59.wmf"/><Relationship Id="rId1" Type="http://schemas.openxmlformats.org/officeDocument/2006/relationships/oleObject" Target="../embeddings/oleObject23.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60.wmf"/><Relationship Id="rId1" Type="http://schemas.openxmlformats.org/officeDocument/2006/relationships/oleObject" Target="../embeddings/oleObject2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oleObject" Target="../embeddings/oleObject25.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2.xml"/><Relationship Id="rId2" Type="http://schemas.openxmlformats.org/officeDocument/2006/relationships/image" Target="../media/image63.wmf"/><Relationship Id="rId1" Type="http://schemas.openxmlformats.org/officeDocument/2006/relationships/oleObject" Target="../embeddings/oleObject26.bin"/></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3.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4.xml"/><Relationship Id="rId6" Type="http://schemas.openxmlformats.org/officeDocument/2006/relationships/image" Target="../media/image68.wmf"/><Relationship Id="rId5" Type="http://schemas.openxmlformats.org/officeDocument/2006/relationships/oleObject" Target="../embeddings/oleObject28.bin"/><Relationship Id="rId4" Type="http://schemas.openxmlformats.org/officeDocument/2006/relationships/image" Target="../media/image67.wmf"/><Relationship Id="rId3" Type="http://schemas.openxmlformats.org/officeDocument/2006/relationships/oleObject" Target="../embeddings/oleObject27.bin"/><Relationship Id="rId2" Type="http://schemas.openxmlformats.org/officeDocument/2006/relationships/image" Target="../media/image66.png"/><Relationship Id="rId1"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oleObject" Target="../embeddings/oleObject29.bin"/></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89.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72.wmf"/><Relationship Id="rId3" Type="http://schemas.openxmlformats.org/officeDocument/2006/relationships/oleObject" Target="../embeddings/oleObject31.bin"/><Relationship Id="rId2" Type="http://schemas.openxmlformats.org/officeDocument/2006/relationships/image" Target="../media/image71.wmf"/><Relationship Id="rId1" Type="http://schemas.openxmlformats.org/officeDocument/2006/relationships/oleObject" Target="../embeddings/oleObject30.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76.wmf"/><Relationship Id="rId1" Type="http://schemas.openxmlformats.org/officeDocument/2006/relationships/oleObject" Target="../embeddings/oleObject32.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76.wmf"/><Relationship Id="rId1" Type="http://schemas.openxmlformats.org/officeDocument/2006/relationships/oleObject" Target="../embeddings/oleObject33.bin"/></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emf"/></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76.wmf"/><Relationship Id="rId1" Type="http://schemas.openxmlformats.org/officeDocument/2006/relationships/oleObject" Target="../embeddings/oleObject34.bin"/></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
          <p:cNvSpPr>
            <a:spLocks noGrp="1" noChangeArrowheads="1"/>
          </p:cNvSpPr>
          <p:nvPr>
            <p:ph type="ctrTitle"/>
          </p:nvPr>
        </p:nvSpPr>
        <p:spPr>
          <a:xfrm>
            <a:off x="914400" y="2130428"/>
            <a:ext cx="10363200" cy="1470025"/>
          </a:xfrm>
        </p:spPr>
        <p:txBody>
          <a:bodyPr/>
          <a:lstStyle/>
          <a:p>
            <a:pPr algn="l"/>
            <a:r>
              <a:rPr lang="en-US" altLang="zh-CN" dirty="0"/>
              <a:t>MATLAB</a:t>
            </a:r>
            <a:r>
              <a:rPr lang="zh-CN" altLang="en-US" dirty="0"/>
              <a:t>实践 </a:t>
            </a:r>
            <a:endParaRPr lang="zh-CN" altLang="en-US" dirty="0"/>
          </a:p>
        </p:txBody>
      </p:sp>
      <p:sp>
        <p:nvSpPr>
          <p:cNvPr id="8195" name="Rectangle 11"/>
          <p:cNvSpPr>
            <a:spLocks noGrp="1" noChangeArrowheads="1"/>
          </p:cNvSpPr>
          <p:nvPr>
            <p:ph type="subTitle" idx="1"/>
          </p:nvPr>
        </p:nvSpPr>
        <p:spPr>
          <a:xfrm>
            <a:off x="1828800" y="3811588"/>
            <a:ext cx="8534400" cy="1217612"/>
          </a:xfrm>
        </p:spPr>
        <p:txBody>
          <a:bodyPr/>
          <a:lstStyle/>
          <a:p>
            <a:pPr algn="l"/>
            <a:r>
              <a:rPr lang="en-US" altLang="zh-CN" dirty="0"/>
              <a:t>2023.8</a:t>
            </a:r>
            <a:endParaRPr lang="en-US" altLang="zh-CN"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t>MATLAB</a:t>
            </a:r>
            <a:r>
              <a:rPr lang="zh-CN" altLang="en-US"/>
              <a:t>框架结构</a:t>
            </a:r>
            <a:endParaRPr lang="zh-CN" altLang="en-US"/>
          </a:p>
        </p:txBody>
      </p:sp>
      <p:pic>
        <p:nvPicPr>
          <p:cNvPr id="21507" name="内容占位符 6"/>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2154071" y="1196975"/>
            <a:ext cx="7883859" cy="4929188"/>
          </a:xfrm>
        </p:spPr>
      </p:pic>
      <p:sp>
        <p:nvSpPr>
          <p:cNvPr id="11" name="椭圆 10"/>
          <p:cNvSpPr/>
          <p:nvPr/>
        </p:nvSpPr>
        <p:spPr>
          <a:xfrm>
            <a:off x="2424113" y="3644900"/>
            <a:ext cx="1738312" cy="70643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dirty="0">
                <a:solidFill>
                  <a:srgbClr val="FF0000"/>
                </a:solidFill>
              </a:rPr>
              <a:t>编辑界面</a:t>
            </a:r>
            <a:endParaRPr lang="zh-CN" altLang="en-US" dirty="0">
              <a:solidFill>
                <a:srgbClr val="FF0000"/>
              </a:solidFill>
            </a:endParaRPr>
          </a:p>
        </p:txBody>
      </p:sp>
      <p:cxnSp>
        <p:nvCxnSpPr>
          <p:cNvPr id="16" name="直接箭头连接符 15"/>
          <p:cNvCxnSpPr>
            <a:stCxn id="17" idx="0"/>
          </p:cNvCxnSpPr>
          <p:nvPr/>
        </p:nvCxnSpPr>
        <p:spPr>
          <a:xfrm flipH="1" flipV="1">
            <a:off x="6556375" y="2276476"/>
            <a:ext cx="985838" cy="14398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538913" y="3716339"/>
            <a:ext cx="2005012" cy="466725"/>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dirty="0">
                <a:solidFill>
                  <a:srgbClr val="FF0000"/>
                </a:solidFill>
              </a:rPr>
              <a:t>运行和调试</a:t>
            </a:r>
            <a:endParaRPr lang="zh-CN" altLang="en-US" dirty="0">
              <a:solidFill>
                <a:srgbClr val="FF00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a:t>时域分析</a:t>
            </a:r>
            <a:endParaRPr lang="zh-CN" altLang="en-US"/>
          </a:p>
        </p:txBody>
      </p:sp>
      <p:sp>
        <p:nvSpPr>
          <p:cNvPr id="99331"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dirty="0"/>
              <a:t>  已知系统的冲激响应为</a:t>
            </a:r>
            <a:r>
              <a:rPr lang="en-US" altLang="zh-CN" dirty="0"/>
              <a:t>:</a:t>
            </a:r>
            <a:endParaRPr lang="en-US" altLang="zh-CN" dirty="0"/>
          </a:p>
          <a:p>
            <a:pPr eaLnBrk="1" hangingPunct="1">
              <a:buFont typeface="Wingdings" panose="05000000000000000000" pitchFamily="2" charset="2"/>
              <a:buNone/>
            </a:pPr>
            <a:r>
              <a:rPr lang="en-US" altLang="zh-CN" dirty="0"/>
              <a:t>h(n)=exp(-n*0.1)*[u(t)</a:t>
            </a:r>
            <a:r>
              <a:rPr lang="zh-CN" altLang="en-US" dirty="0"/>
              <a:t> </a:t>
            </a:r>
            <a:r>
              <a:rPr lang="en-US" altLang="zh-CN" dirty="0"/>
              <a:t>–u(t-10)]</a:t>
            </a:r>
            <a:r>
              <a:rPr lang="zh-CN" altLang="en-US" dirty="0"/>
              <a:t>，</a:t>
            </a:r>
            <a:endParaRPr lang="en-US" altLang="zh-CN" dirty="0"/>
          </a:p>
          <a:p>
            <a:pPr eaLnBrk="1" hangingPunct="1">
              <a:buFont typeface="Wingdings" panose="05000000000000000000" pitchFamily="2" charset="2"/>
              <a:buNone/>
            </a:pPr>
            <a:r>
              <a:rPr lang="zh-CN" altLang="en-US" dirty="0"/>
              <a:t>当输入信号：</a:t>
            </a:r>
            <a:r>
              <a:rPr lang="en-US" altLang="zh-CN" dirty="0"/>
              <a:t>x(n)=n[u(t)</a:t>
            </a:r>
            <a:r>
              <a:rPr lang="zh-CN" altLang="en-US" dirty="0"/>
              <a:t> </a:t>
            </a:r>
            <a:r>
              <a:rPr lang="en-US" altLang="zh-CN" dirty="0"/>
              <a:t>–u(t-10)]</a:t>
            </a:r>
            <a:r>
              <a:rPr lang="zh-CN" altLang="en-US" dirty="0"/>
              <a:t> 时，</a:t>
            </a:r>
            <a:endParaRPr lang="en-US" altLang="zh-CN" dirty="0"/>
          </a:p>
          <a:p>
            <a:pPr eaLnBrk="1" hangingPunct="1">
              <a:buFont typeface="Wingdings" panose="05000000000000000000" pitchFamily="2" charset="2"/>
              <a:buNone/>
            </a:pPr>
            <a:r>
              <a:rPr lang="zh-CN" altLang="en-US" dirty="0"/>
              <a:t>求系统的输出信号。</a:t>
            </a:r>
            <a:endParaRPr lang="zh-CN" altLang="en-US" dirty="0"/>
          </a:p>
          <a:p>
            <a:pPr lvl="2" eaLnBrk="1" hangingPunct="1">
              <a:buFont typeface="Wingdings" panose="05000000000000000000" pitchFamily="2" charset="2"/>
              <a:buNone/>
            </a:pPr>
            <a:r>
              <a:rPr lang="en-US" altLang="zh-CN" dirty="0"/>
              <a:t>n = 0:1:9;</a:t>
            </a:r>
            <a:endParaRPr lang="en-US" altLang="zh-CN" dirty="0"/>
          </a:p>
          <a:p>
            <a:pPr lvl="2" eaLnBrk="1" hangingPunct="1">
              <a:buFont typeface="Wingdings" panose="05000000000000000000" pitchFamily="2" charset="2"/>
              <a:buNone/>
            </a:pPr>
            <a:r>
              <a:rPr lang="en-US" altLang="zh-CN" dirty="0"/>
              <a:t>h = exp(-n*0.1);</a:t>
            </a:r>
            <a:endParaRPr lang="en-US" altLang="zh-CN" dirty="0"/>
          </a:p>
          <a:p>
            <a:pPr lvl="2" eaLnBrk="1" hangingPunct="1">
              <a:buFont typeface="Wingdings" panose="05000000000000000000" pitchFamily="2" charset="2"/>
              <a:buNone/>
            </a:pPr>
            <a:r>
              <a:rPr lang="en-US" altLang="zh-CN" dirty="0"/>
              <a:t>x = n;</a:t>
            </a:r>
            <a:endParaRPr lang="en-US" altLang="zh-CN" dirty="0"/>
          </a:p>
          <a:p>
            <a:pPr lvl="2" eaLnBrk="1" hangingPunct="1">
              <a:buFont typeface="Wingdings" panose="05000000000000000000" pitchFamily="2" charset="2"/>
              <a:buNone/>
            </a:pPr>
            <a:r>
              <a:rPr lang="en-US" altLang="zh-CN" dirty="0"/>
              <a:t>y = conv(</a:t>
            </a:r>
            <a:r>
              <a:rPr lang="en-US" altLang="zh-CN" dirty="0" err="1"/>
              <a:t>h,x</a:t>
            </a:r>
            <a:r>
              <a:rPr lang="en-US" altLang="zh-CN" dirty="0"/>
              <a:t>);</a:t>
            </a:r>
            <a:endParaRPr lang="en-US" altLang="zh-CN" dirty="0"/>
          </a:p>
          <a:p>
            <a:pPr lvl="2" eaLnBrk="1" hangingPunct="1">
              <a:buFont typeface="Wingdings" panose="05000000000000000000" pitchFamily="2" charset="2"/>
              <a:buNone/>
            </a:pPr>
            <a:r>
              <a:rPr lang="en-US" altLang="zh-CN" dirty="0"/>
              <a:t>stem(y);</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31">
                                            <p:txEl>
                                              <p:pRg st="4" end="4"/>
                                            </p:txEl>
                                          </p:spTgt>
                                        </p:tgtEl>
                                        <p:attrNameLst>
                                          <p:attrName>style.visibility</p:attrName>
                                        </p:attrNameLst>
                                      </p:cBhvr>
                                      <p:to>
                                        <p:strVal val="visible"/>
                                      </p:to>
                                    </p:set>
                                    <p:animEffect transition="in" filter="wipe(left)">
                                      <p:cBhvr>
                                        <p:cTn id="7" dur="500"/>
                                        <p:tgtEl>
                                          <p:spTgt spid="99331">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9331">
                                            <p:txEl>
                                              <p:pRg st="5" end="5"/>
                                            </p:txEl>
                                          </p:spTgt>
                                        </p:tgtEl>
                                        <p:attrNameLst>
                                          <p:attrName>style.visibility</p:attrName>
                                        </p:attrNameLst>
                                      </p:cBhvr>
                                      <p:to>
                                        <p:strVal val="visible"/>
                                      </p:to>
                                    </p:set>
                                    <p:animEffect transition="in" filter="wipe(left)">
                                      <p:cBhvr>
                                        <p:cTn id="10" dur="500"/>
                                        <p:tgtEl>
                                          <p:spTgt spid="99331">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99331">
                                            <p:txEl>
                                              <p:pRg st="6" end="6"/>
                                            </p:txEl>
                                          </p:spTgt>
                                        </p:tgtEl>
                                        <p:attrNameLst>
                                          <p:attrName>style.visibility</p:attrName>
                                        </p:attrNameLst>
                                      </p:cBhvr>
                                      <p:to>
                                        <p:strVal val="visible"/>
                                      </p:to>
                                    </p:set>
                                    <p:animEffect transition="in" filter="wipe(left)">
                                      <p:cBhvr>
                                        <p:cTn id="13" dur="500"/>
                                        <p:tgtEl>
                                          <p:spTgt spid="99331">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9331">
                                            <p:txEl>
                                              <p:pRg st="7" end="7"/>
                                            </p:txEl>
                                          </p:spTgt>
                                        </p:tgtEl>
                                        <p:attrNameLst>
                                          <p:attrName>style.visibility</p:attrName>
                                        </p:attrNameLst>
                                      </p:cBhvr>
                                      <p:to>
                                        <p:strVal val="visible"/>
                                      </p:to>
                                    </p:set>
                                    <p:animEffect transition="in" filter="wipe(left)">
                                      <p:cBhvr>
                                        <p:cTn id="18" dur="500"/>
                                        <p:tgtEl>
                                          <p:spTgt spid="99331">
                                            <p:txEl>
                                              <p:pRg st="7" end="7"/>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99331">
                                            <p:txEl>
                                              <p:pRg st="8" end="8"/>
                                            </p:txEl>
                                          </p:spTgt>
                                        </p:tgtEl>
                                        <p:attrNameLst>
                                          <p:attrName>style.visibility</p:attrName>
                                        </p:attrNameLst>
                                      </p:cBhvr>
                                      <p:to>
                                        <p:strVal val="visible"/>
                                      </p:to>
                                    </p:set>
                                    <p:animEffect transition="in" filter="wipe(left)">
                                      <p:cBhvr>
                                        <p:cTn id="21" dur="500"/>
                                        <p:tgtEl>
                                          <p:spTgt spid="993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08213" y="333375"/>
            <a:ext cx="7289800"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noChangeArrowheads="1"/>
          </p:cNvSpPr>
          <p:nvPr>
            <p:ph type="title"/>
          </p:nvPr>
        </p:nvSpPr>
        <p:spPr/>
        <p:txBody>
          <a:bodyPr/>
          <a:lstStyle/>
          <a:p>
            <a:r>
              <a:rPr lang="zh-CN" altLang="en-US"/>
              <a:t>时域分析</a:t>
            </a:r>
            <a:endParaRPr lang="zh-CN" altLang="en-US"/>
          </a:p>
        </p:txBody>
      </p:sp>
      <p:sp>
        <p:nvSpPr>
          <p:cNvPr id="103427" name="Rectangle 3"/>
          <p:cNvSpPr>
            <a:spLocks noGrp="1" noChangeArrowheads="1"/>
          </p:cNvSpPr>
          <p:nvPr>
            <p:ph idx="1"/>
          </p:nvPr>
        </p:nvSpPr>
        <p:spPr/>
        <p:txBody>
          <a:bodyPr/>
          <a:lstStyle/>
          <a:p>
            <a:pPr eaLnBrk="1" hangingPunct="1">
              <a:lnSpc>
                <a:spcPct val="90000"/>
              </a:lnSpc>
              <a:buFont typeface="Wingdings" panose="05000000000000000000" pitchFamily="2" charset="2"/>
              <a:buNone/>
            </a:pPr>
            <a:r>
              <a:rPr lang="zh-CN" altLang="en-US" dirty="0"/>
              <a:t>系统传递函数为：</a:t>
            </a:r>
            <a:endParaRPr lang="en-US" altLang="zh-CN" dirty="0"/>
          </a:p>
          <a:p>
            <a:pPr eaLnBrk="1" hangingPunct="1">
              <a:lnSpc>
                <a:spcPct val="90000"/>
              </a:lnSpc>
              <a:buFont typeface="Wingdings" panose="05000000000000000000" pitchFamily="2" charset="2"/>
              <a:buNone/>
            </a:pPr>
            <a:endParaRPr lang="en-US" altLang="zh-CN" dirty="0"/>
          </a:p>
          <a:p>
            <a:pPr eaLnBrk="1" hangingPunct="1">
              <a:lnSpc>
                <a:spcPct val="90000"/>
              </a:lnSpc>
              <a:buFont typeface="Wingdings" panose="05000000000000000000" pitchFamily="2" charset="2"/>
              <a:buNone/>
            </a:pPr>
            <a:r>
              <a:rPr lang="zh-CN" altLang="en-US" dirty="0"/>
              <a:t>当输入信号</a:t>
            </a:r>
            <a:r>
              <a:rPr lang="en-US" altLang="zh-CN" dirty="0"/>
              <a:t>x(t)=10cos(5t)</a:t>
            </a:r>
            <a:r>
              <a:rPr lang="zh-CN" altLang="en-US" dirty="0"/>
              <a:t>时，系统的输出</a:t>
            </a:r>
            <a:endParaRPr lang="zh-CN" altLang="en-US" dirty="0"/>
          </a:p>
          <a:p>
            <a:pPr lvl="1" eaLnBrk="1" hangingPunct="1">
              <a:lnSpc>
                <a:spcPct val="90000"/>
              </a:lnSpc>
              <a:buFont typeface="Wingdings" panose="05000000000000000000" pitchFamily="2" charset="2"/>
              <a:buNone/>
            </a:pPr>
            <a:r>
              <a:rPr lang="en-US" altLang="zh-CN" dirty="0"/>
              <a:t>num = 5;</a:t>
            </a:r>
            <a:endParaRPr lang="en-US" altLang="zh-CN" dirty="0"/>
          </a:p>
          <a:p>
            <a:pPr lvl="1" eaLnBrk="1" hangingPunct="1">
              <a:lnSpc>
                <a:spcPct val="90000"/>
              </a:lnSpc>
              <a:buFont typeface="Wingdings" panose="05000000000000000000" pitchFamily="2" charset="2"/>
              <a:buNone/>
            </a:pPr>
            <a:r>
              <a:rPr lang="en-US" altLang="zh-CN" dirty="0"/>
              <a:t>den = [1 1 10 5];</a:t>
            </a:r>
            <a:endParaRPr lang="en-US" altLang="zh-CN" dirty="0"/>
          </a:p>
          <a:p>
            <a:pPr lvl="1" eaLnBrk="1" hangingPunct="1">
              <a:lnSpc>
                <a:spcPct val="90000"/>
              </a:lnSpc>
              <a:buFont typeface="Wingdings" panose="05000000000000000000" pitchFamily="2" charset="2"/>
              <a:buNone/>
            </a:pPr>
            <a:r>
              <a:rPr lang="en-US" altLang="zh-CN" dirty="0"/>
              <a:t>t = 0:0.08:25;</a:t>
            </a:r>
            <a:endParaRPr lang="en-US" altLang="zh-CN" dirty="0"/>
          </a:p>
          <a:p>
            <a:pPr lvl="1" eaLnBrk="1" hangingPunct="1">
              <a:lnSpc>
                <a:spcPct val="90000"/>
              </a:lnSpc>
              <a:buFont typeface="Wingdings" panose="05000000000000000000" pitchFamily="2" charset="2"/>
              <a:buNone/>
            </a:pPr>
            <a:r>
              <a:rPr lang="en-US" altLang="zh-CN" dirty="0"/>
              <a:t>x = 10*cos(5*t);</a:t>
            </a:r>
            <a:endParaRPr lang="en-US" altLang="zh-CN" dirty="0"/>
          </a:p>
          <a:p>
            <a:pPr lvl="1" eaLnBrk="1" hangingPunct="1">
              <a:lnSpc>
                <a:spcPct val="90000"/>
              </a:lnSpc>
              <a:buFont typeface="Wingdings" panose="05000000000000000000" pitchFamily="2" charset="2"/>
              <a:buNone/>
            </a:pPr>
            <a:r>
              <a:rPr lang="en-US" altLang="zh-CN" dirty="0"/>
              <a:t>y = </a:t>
            </a:r>
            <a:r>
              <a:rPr lang="en-US" altLang="zh-CN" dirty="0" err="1"/>
              <a:t>lsim</a:t>
            </a:r>
            <a:r>
              <a:rPr lang="en-US" altLang="zh-CN" dirty="0"/>
              <a:t>(</a:t>
            </a:r>
            <a:r>
              <a:rPr lang="en-US" altLang="zh-CN" dirty="0" err="1"/>
              <a:t>num,den,x,t</a:t>
            </a:r>
            <a:r>
              <a:rPr lang="en-US" altLang="zh-CN" dirty="0"/>
              <a:t>);</a:t>
            </a:r>
            <a:endParaRPr lang="en-US" altLang="zh-CN" dirty="0"/>
          </a:p>
          <a:p>
            <a:pPr lvl="1" eaLnBrk="1" hangingPunct="1">
              <a:lnSpc>
                <a:spcPct val="90000"/>
              </a:lnSpc>
              <a:buFont typeface="Wingdings" panose="05000000000000000000" pitchFamily="2" charset="2"/>
              <a:buNone/>
            </a:pPr>
            <a:r>
              <a:rPr lang="en-US" altLang="zh-CN" dirty="0"/>
              <a:t>plot(y)</a:t>
            </a:r>
            <a:endParaRPr lang="en-US" altLang="zh-CN" dirty="0"/>
          </a:p>
        </p:txBody>
      </p:sp>
      <p:graphicFrame>
        <p:nvGraphicFramePr>
          <p:cNvPr id="110596" name="对象 1"/>
          <p:cNvGraphicFramePr>
            <a:graphicFrameLocks noChangeAspect="1"/>
          </p:cNvGraphicFramePr>
          <p:nvPr/>
        </p:nvGraphicFramePr>
        <p:xfrm>
          <a:off x="4727848" y="1196975"/>
          <a:ext cx="3729038" cy="1000125"/>
        </p:xfrm>
        <a:graphic>
          <a:graphicData uri="http://schemas.openxmlformats.org/presentationml/2006/ole">
            <mc:AlternateContent xmlns:mc="http://schemas.openxmlformats.org/markup-compatibility/2006">
              <mc:Choice xmlns:v="urn:schemas-microsoft-com:vml" Requires="v">
                <p:oleObj spid="_x0000_s110669" name="Equation" r:id="rId1" imgW="1371600" imgH="368300" progId="Equation.DSMT4">
                  <p:embed/>
                </p:oleObj>
              </mc:Choice>
              <mc:Fallback>
                <p:oleObj name="Equation" r:id="rId1" imgW="1371600" imgH="3683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848" y="1196975"/>
                        <a:ext cx="372903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2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2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31504" y="260648"/>
            <a:ext cx="7872875" cy="5904656"/>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noChangeArrowheads="1"/>
          </p:cNvSpPr>
          <p:nvPr>
            <p:ph type="title"/>
          </p:nvPr>
        </p:nvSpPr>
        <p:spPr/>
        <p:txBody>
          <a:bodyPr/>
          <a:lstStyle/>
          <a:p>
            <a:r>
              <a:rPr lang="zh-CN" altLang="en-US"/>
              <a:t>时域分析</a:t>
            </a:r>
            <a:endParaRPr lang="zh-CN" altLang="en-US"/>
          </a:p>
        </p:txBody>
      </p:sp>
      <p:sp>
        <p:nvSpPr>
          <p:cNvPr id="105475" name="内容占位符 2"/>
          <p:cNvSpPr>
            <a:spLocks noGrp="1" noChangeArrowheads="1"/>
          </p:cNvSpPr>
          <p:nvPr>
            <p:ph idx="1"/>
          </p:nvPr>
        </p:nvSpPr>
        <p:spPr/>
        <p:txBody>
          <a:bodyPr/>
          <a:lstStyle/>
          <a:p>
            <a:r>
              <a:rPr lang="zh-CN" altLang="en-US" dirty="0"/>
              <a:t>求离散系统的脉冲响应：</a:t>
            </a:r>
            <a:endParaRPr lang="en-US" altLang="zh-CN" dirty="0"/>
          </a:p>
          <a:p>
            <a:endParaRPr lang="en-US" altLang="zh-CN" dirty="0"/>
          </a:p>
          <a:p>
            <a:endParaRPr lang="en-US" altLang="zh-CN" dirty="0"/>
          </a:p>
          <a:p>
            <a:pPr lvl="1" eaLnBrk="1" hangingPunct="1">
              <a:lnSpc>
                <a:spcPct val="90000"/>
              </a:lnSpc>
              <a:buFont typeface="Wingdings" panose="05000000000000000000" pitchFamily="2" charset="2"/>
              <a:buNone/>
            </a:pPr>
            <a:r>
              <a:rPr lang="en-US" altLang="zh-CN" dirty="0"/>
              <a:t>b = [0  1 1 ];</a:t>
            </a:r>
            <a:endParaRPr lang="en-US" altLang="zh-CN" dirty="0"/>
          </a:p>
          <a:p>
            <a:pPr lvl="1" eaLnBrk="1" hangingPunct="1">
              <a:lnSpc>
                <a:spcPct val="90000"/>
              </a:lnSpc>
              <a:buFont typeface="Wingdings" panose="05000000000000000000" pitchFamily="2" charset="2"/>
              <a:buNone/>
            </a:pPr>
            <a:r>
              <a:rPr lang="en-US" altLang="zh-CN" dirty="0"/>
              <a:t>a =  [1 -0.5 0.06];</a:t>
            </a:r>
            <a:endParaRPr lang="en-US" altLang="zh-CN" dirty="0"/>
          </a:p>
          <a:p>
            <a:pPr lvl="1" eaLnBrk="1" hangingPunct="1">
              <a:lnSpc>
                <a:spcPct val="90000"/>
              </a:lnSpc>
              <a:buFont typeface="Wingdings" panose="05000000000000000000" pitchFamily="2" charset="2"/>
              <a:buNone/>
            </a:pPr>
            <a:r>
              <a:rPr lang="en-US" altLang="zh-CN" dirty="0"/>
              <a:t>N = 25;</a:t>
            </a:r>
            <a:endParaRPr lang="en-US" altLang="zh-CN" dirty="0"/>
          </a:p>
          <a:p>
            <a:pPr lvl="1" eaLnBrk="1" hangingPunct="1">
              <a:lnSpc>
                <a:spcPct val="90000"/>
              </a:lnSpc>
              <a:buFont typeface="Wingdings" panose="05000000000000000000" pitchFamily="2" charset="2"/>
              <a:buNone/>
            </a:pPr>
            <a:r>
              <a:rPr lang="en-US" altLang="zh-CN" dirty="0"/>
              <a:t>x  = [1 zeros(1,N)];</a:t>
            </a:r>
            <a:endParaRPr lang="en-US" altLang="zh-CN" dirty="0"/>
          </a:p>
          <a:p>
            <a:pPr lvl="1" eaLnBrk="1" hangingPunct="1">
              <a:lnSpc>
                <a:spcPct val="90000"/>
              </a:lnSpc>
              <a:buFont typeface="Wingdings" panose="05000000000000000000" pitchFamily="2" charset="2"/>
              <a:buNone/>
            </a:pPr>
            <a:r>
              <a:rPr lang="en-US" altLang="zh-CN" dirty="0"/>
              <a:t>y = filter(</a:t>
            </a:r>
            <a:r>
              <a:rPr lang="en-US" altLang="zh-CN" dirty="0" err="1"/>
              <a:t>b,a,x</a:t>
            </a:r>
            <a:r>
              <a:rPr lang="en-US" altLang="zh-CN" dirty="0"/>
              <a:t>);</a:t>
            </a:r>
            <a:endParaRPr lang="en-US" altLang="zh-CN" dirty="0"/>
          </a:p>
          <a:p>
            <a:pPr lvl="1" eaLnBrk="1" hangingPunct="1">
              <a:lnSpc>
                <a:spcPct val="90000"/>
              </a:lnSpc>
              <a:buFont typeface="Wingdings" panose="05000000000000000000" pitchFamily="2" charset="2"/>
              <a:buNone/>
            </a:pPr>
            <a:r>
              <a:rPr lang="zh-CN" altLang="en-US" dirty="0"/>
              <a:t>或者采用</a:t>
            </a:r>
            <a:r>
              <a:rPr lang="en-US" altLang="zh-CN" dirty="0"/>
              <a:t> y =</a:t>
            </a:r>
            <a:r>
              <a:rPr lang="en-US" altLang="zh-CN" dirty="0" err="1"/>
              <a:t>impz</a:t>
            </a:r>
            <a:r>
              <a:rPr lang="en-US" altLang="zh-CN" dirty="0"/>
              <a:t>(</a:t>
            </a:r>
            <a:r>
              <a:rPr lang="en-US" altLang="zh-CN" dirty="0" err="1"/>
              <a:t>b,a,N</a:t>
            </a:r>
            <a:r>
              <a:rPr lang="en-US" altLang="zh-CN" dirty="0"/>
              <a:t>);</a:t>
            </a:r>
            <a:endParaRPr lang="en-US" altLang="zh-CN" dirty="0"/>
          </a:p>
          <a:p>
            <a:pPr lvl="1" eaLnBrk="1" hangingPunct="1">
              <a:lnSpc>
                <a:spcPct val="90000"/>
              </a:lnSpc>
              <a:buFont typeface="Wingdings" panose="05000000000000000000" pitchFamily="2" charset="2"/>
              <a:buNone/>
            </a:pPr>
            <a:r>
              <a:rPr lang="en-US" altLang="zh-CN" dirty="0"/>
              <a:t>stem(y)</a:t>
            </a:r>
            <a:endParaRPr lang="en-US" altLang="zh-CN" dirty="0"/>
          </a:p>
          <a:p>
            <a:endParaRPr lang="en-US" altLang="zh-CN" dirty="0"/>
          </a:p>
          <a:p>
            <a:endParaRPr lang="en-US" altLang="zh-CN" dirty="0"/>
          </a:p>
        </p:txBody>
      </p:sp>
      <p:sp>
        <p:nvSpPr>
          <p:cNvPr id="112644" name="Rectangle 9"/>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graphicFrame>
        <p:nvGraphicFramePr>
          <p:cNvPr id="112645" name="对象 7"/>
          <p:cNvGraphicFramePr>
            <a:graphicFrameLocks noChangeAspect="1"/>
          </p:cNvGraphicFramePr>
          <p:nvPr/>
        </p:nvGraphicFramePr>
        <p:xfrm>
          <a:off x="3287688" y="1772816"/>
          <a:ext cx="3582988" cy="1008063"/>
        </p:xfrm>
        <a:graphic>
          <a:graphicData uri="http://schemas.openxmlformats.org/presentationml/2006/ole">
            <mc:AlternateContent xmlns:mc="http://schemas.openxmlformats.org/markup-compatibility/2006">
              <mc:Choice xmlns:v="urn:schemas-microsoft-com:vml" Requires="v">
                <p:oleObj spid="_x0000_s112717" name="Equation" r:id="rId1" imgW="1485900" imgH="419100" progId="Equation.DSMT4">
                  <p:embed/>
                </p:oleObj>
              </mc:Choice>
              <mc:Fallback>
                <p:oleObj name="Equation" r:id="rId1" imgW="1485900" imgH="419100" progId="Equation.DSMT4">
                  <p:embed/>
                  <p:pic>
                    <p:nvPicPr>
                      <p:cNvPr id="0" name="对象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772816"/>
                        <a:ext cx="358298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475">
                                            <p:txEl>
                                              <p:pRg st="3" end="3"/>
                                            </p:txEl>
                                          </p:spTgt>
                                        </p:tgtEl>
                                        <p:attrNameLst>
                                          <p:attrName>style.visibility</p:attrName>
                                        </p:attrNameLst>
                                      </p:cBhvr>
                                      <p:to>
                                        <p:strVal val="visible"/>
                                      </p:to>
                                    </p:set>
                                    <p:animEffect transition="in" filter="wipe(left)">
                                      <p:cBhvr>
                                        <p:cTn id="7" dur="500"/>
                                        <p:tgtEl>
                                          <p:spTgt spid="105475">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5475">
                                            <p:txEl>
                                              <p:pRg st="4" end="4"/>
                                            </p:txEl>
                                          </p:spTgt>
                                        </p:tgtEl>
                                        <p:attrNameLst>
                                          <p:attrName>style.visibility</p:attrName>
                                        </p:attrNameLst>
                                      </p:cBhvr>
                                      <p:to>
                                        <p:strVal val="visible"/>
                                      </p:to>
                                    </p:set>
                                    <p:animEffect transition="in" filter="wipe(left)">
                                      <p:cBhvr>
                                        <p:cTn id="10" dur="500"/>
                                        <p:tgtEl>
                                          <p:spTgt spid="10547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5475">
                                            <p:txEl>
                                              <p:pRg st="5" end="5"/>
                                            </p:txEl>
                                          </p:spTgt>
                                        </p:tgtEl>
                                        <p:attrNameLst>
                                          <p:attrName>style.visibility</p:attrName>
                                        </p:attrNameLst>
                                      </p:cBhvr>
                                      <p:to>
                                        <p:strVal val="visible"/>
                                      </p:to>
                                    </p:set>
                                    <p:animEffect transition="in" filter="wipe(left)">
                                      <p:cBhvr>
                                        <p:cTn id="15" dur="500"/>
                                        <p:tgtEl>
                                          <p:spTgt spid="105475">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05475">
                                            <p:txEl>
                                              <p:pRg st="6" end="6"/>
                                            </p:txEl>
                                          </p:spTgt>
                                        </p:tgtEl>
                                        <p:attrNameLst>
                                          <p:attrName>style.visibility</p:attrName>
                                        </p:attrNameLst>
                                      </p:cBhvr>
                                      <p:to>
                                        <p:strVal val="visible"/>
                                      </p:to>
                                    </p:set>
                                    <p:animEffect transition="in" filter="wipe(left)">
                                      <p:cBhvr>
                                        <p:cTn id="18" dur="500"/>
                                        <p:tgtEl>
                                          <p:spTgt spid="105475">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5475">
                                            <p:txEl>
                                              <p:pRg st="7" end="7"/>
                                            </p:txEl>
                                          </p:spTgt>
                                        </p:tgtEl>
                                        <p:attrNameLst>
                                          <p:attrName>style.visibility</p:attrName>
                                        </p:attrNameLst>
                                      </p:cBhvr>
                                      <p:to>
                                        <p:strVal val="visible"/>
                                      </p:to>
                                    </p:set>
                                    <p:animEffect transition="in" filter="wipe(left)">
                                      <p:cBhvr>
                                        <p:cTn id="23" dur="500"/>
                                        <p:tgtEl>
                                          <p:spTgt spid="105475">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5475">
                                            <p:txEl>
                                              <p:pRg st="8" end="8"/>
                                            </p:txEl>
                                          </p:spTgt>
                                        </p:tgtEl>
                                        <p:attrNameLst>
                                          <p:attrName>style.visibility</p:attrName>
                                        </p:attrNameLst>
                                      </p:cBhvr>
                                      <p:to>
                                        <p:strVal val="visible"/>
                                      </p:to>
                                    </p:set>
                                    <p:animEffect transition="in" filter="wipe(left)">
                                      <p:cBhvr>
                                        <p:cTn id="28" dur="500"/>
                                        <p:tgtEl>
                                          <p:spTgt spid="10547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5475">
                                            <p:txEl>
                                              <p:pRg st="9" end="9"/>
                                            </p:txEl>
                                          </p:spTgt>
                                        </p:tgtEl>
                                        <p:attrNameLst>
                                          <p:attrName>style.visibility</p:attrName>
                                        </p:attrNameLst>
                                      </p:cBhvr>
                                      <p:to>
                                        <p:strVal val="visible"/>
                                      </p:to>
                                    </p:set>
                                    <p:animEffect transition="in" filter="wipe(left)">
                                      <p:cBhvr>
                                        <p:cTn id="33" dur="500"/>
                                        <p:tgtEl>
                                          <p:spTgt spid="1054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08214" y="188913"/>
            <a:ext cx="7704137"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noChangeArrowheads="1"/>
          </p:cNvSpPr>
          <p:nvPr>
            <p:ph type="title"/>
          </p:nvPr>
        </p:nvSpPr>
        <p:spPr/>
        <p:txBody>
          <a:bodyPr/>
          <a:lstStyle/>
          <a:p>
            <a:r>
              <a:rPr lang="zh-CN" altLang="en-US"/>
              <a:t>时域分析</a:t>
            </a:r>
            <a:endParaRPr lang="zh-CN" altLang="en-US"/>
          </a:p>
        </p:txBody>
      </p:sp>
      <p:sp>
        <p:nvSpPr>
          <p:cNvPr id="114691" name="内容占位符 2"/>
          <p:cNvSpPr>
            <a:spLocks noGrp="1" noChangeArrowheads="1"/>
          </p:cNvSpPr>
          <p:nvPr>
            <p:ph idx="1"/>
          </p:nvPr>
        </p:nvSpPr>
        <p:spPr/>
        <p:txBody>
          <a:bodyPr/>
          <a:lstStyle/>
          <a:p>
            <a:r>
              <a:rPr lang="zh-CN" altLang="en-US" dirty="0"/>
              <a:t>连续系统的零输入响应和全响应</a:t>
            </a:r>
            <a:endParaRPr lang="en-US" altLang="zh-CN" dirty="0"/>
          </a:p>
          <a:p>
            <a:pPr lvl="1"/>
            <a:r>
              <a:rPr lang="en-US" altLang="zh-CN" dirty="0"/>
              <a:t>Initial</a:t>
            </a:r>
            <a:r>
              <a:rPr lang="zh-CN" altLang="en-US" dirty="0"/>
              <a:t>和</a:t>
            </a:r>
            <a:r>
              <a:rPr lang="en-US" altLang="zh-CN" dirty="0" err="1"/>
              <a:t>lsim</a:t>
            </a:r>
            <a:r>
              <a:rPr lang="zh-CN" altLang="en-US" dirty="0"/>
              <a:t>需要的是状态初始值，而一般给出的是系统输出的初始条件，需要根据系统的状态描述方式得到状态的初始量。</a:t>
            </a:r>
            <a:endParaRPr lang="en-US" altLang="zh-CN" dirty="0"/>
          </a:p>
          <a:p>
            <a:pPr lvl="1"/>
            <a:r>
              <a:rPr lang="zh-CN" altLang="en-US" dirty="0"/>
              <a:t>初始状态的变量顺序为</a:t>
            </a:r>
            <a:r>
              <a:rPr lang="en-US" altLang="zh-CN" dirty="0"/>
              <a:t>[x’’</a:t>
            </a:r>
            <a:r>
              <a:rPr lang="en-US" altLang="zh-CN" dirty="0">
                <a:cs typeface="Times New Roman" panose="02020603050405020304" pitchFamily="18" charset="0"/>
              </a:rPr>
              <a:t>(0),x’(0),x(0)</a:t>
            </a:r>
            <a:r>
              <a:rPr lang="en-US" altLang="zh-CN" dirty="0"/>
              <a:t>]</a:t>
            </a:r>
            <a:endParaRPr lang="en-US" altLang="zh-CN" dirty="0"/>
          </a:p>
          <a:p>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p:txBody>
          <a:bodyPr/>
          <a:lstStyle/>
          <a:p>
            <a:r>
              <a:rPr lang="zh-CN" altLang="en-US"/>
              <a:t>时域分析</a:t>
            </a:r>
            <a:endParaRPr lang="zh-CN" altLang="en-US" dirty="0"/>
          </a:p>
        </p:txBody>
      </p:sp>
      <p:sp>
        <p:nvSpPr>
          <p:cNvPr id="3" name="内容占位符 2"/>
          <p:cNvSpPr>
            <a:spLocks noGrp="1"/>
          </p:cNvSpPr>
          <p:nvPr>
            <p:ph idx="1"/>
          </p:nvPr>
        </p:nvSpPr>
        <p:spPr/>
        <p:txBody>
          <a:bodyPr/>
          <a:lstStyle/>
          <a:p>
            <a:r>
              <a:rPr lang="zh-CN" altLang="en-US"/>
              <a:t>根据系统的状态空间描述方式，有：</a:t>
            </a:r>
            <a:endParaRPr lang="en-US" altLang="zh-CN"/>
          </a:p>
          <a:p>
            <a:endParaRPr lang="en-US" altLang="zh-CN"/>
          </a:p>
          <a:p>
            <a:endParaRPr lang="en-US" altLang="zh-CN"/>
          </a:p>
          <a:p>
            <a:endParaRPr lang="en-US" altLang="zh-CN"/>
          </a:p>
          <a:p>
            <a:r>
              <a:rPr lang="zh-CN" altLang="en-US"/>
              <a:t>那么：</a:t>
            </a:r>
            <a:endParaRPr lang="en-US" altLang="zh-CN"/>
          </a:p>
          <a:p>
            <a:r>
              <a:rPr lang="zh-CN" altLang="en-US"/>
              <a:t>综合得到：</a:t>
            </a:r>
            <a:endParaRPr lang="zh-CN" altLang="en-US" dirty="0"/>
          </a:p>
        </p:txBody>
      </p:sp>
      <p:graphicFrame>
        <p:nvGraphicFramePr>
          <p:cNvPr id="115717" name="对象 11"/>
          <p:cNvGraphicFramePr>
            <a:graphicFrameLocks noChangeAspect="1"/>
          </p:cNvGraphicFramePr>
          <p:nvPr/>
        </p:nvGraphicFramePr>
        <p:xfrm>
          <a:off x="4010026" y="1916113"/>
          <a:ext cx="3389313" cy="1008062"/>
        </p:xfrm>
        <a:graphic>
          <a:graphicData uri="http://schemas.openxmlformats.org/presentationml/2006/ole">
            <mc:AlternateContent xmlns:mc="http://schemas.openxmlformats.org/markup-compatibility/2006">
              <mc:Choice xmlns:v="urn:schemas-microsoft-com:vml" Requires="v">
                <p:oleObj spid="_x0000_s115934" name="Equation" r:id="rId1" imgW="1536700" imgH="457200" progId="Equation.DSMT4">
                  <p:embed/>
                </p:oleObj>
              </mc:Choice>
              <mc:Fallback>
                <p:oleObj name="Equation" r:id="rId1" imgW="1536700" imgH="457200" progId="Equation.DSMT4">
                  <p:embed/>
                  <p:pic>
                    <p:nvPicPr>
                      <p:cNvPr id="0" name="对象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026" y="1916113"/>
                        <a:ext cx="33893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18" name="对象 14"/>
          <p:cNvGraphicFramePr>
            <a:graphicFrameLocks noChangeAspect="1"/>
          </p:cNvGraphicFramePr>
          <p:nvPr/>
        </p:nvGraphicFramePr>
        <p:xfrm>
          <a:off x="4014789" y="3109913"/>
          <a:ext cx="1716087" cy="1066800"/>
        </p:xfrm>
        <a:graphic>
          <a:graphicData uri="http://schemas.openxmlformats.org/presentationml/2006/ole">
            <mc:AlternateContent xmlns:mc="http://schemas.openxmlformats.org/markup-compatibility/2006">
              <mc:Choice xmlns:v="urn:schemas-microsoft-com:vml" Requires="v">
                <p:oleObj spid="_x0000_s115935" name="Equation" r:id="rId3" imgW="736600" imgH="457200" progId="Equation.DSMT4">
                  <p:embed/>
                </p:oleObj>
              </mc:Choice>
              <mc:Fallback>
                <p:oleObj name="Equation" r:id="rId3" imgW="736600" imgH="457200" progId="Equation.DSMT4">
                  <p:embed/>
                  <p:pic>
                    <p:nvPicPr>
                      <p:cNvPr id="0"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789" y="3109913"/>
                        <a:ext cx="17160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0" name="对象 18"/>
          <p:cNvGraphicFramePr>
            <a:graphicFrameLocks noChangeAspect="1"/>
          </p:cNvGraphicFramePr>
          <p:nvPr/>
        </p:nvGraphicFramePr>
        <p:xfrm>
          <a:off x="4511676" y="4392613"/>
          <a:ext cx="3838575" cy="1358900"/>
        </p:xfrm>
        <a:graphic>
          <a:graphicData uri="http://schemas.openxmlformats.org/presentationml/2006/ole">
            <mc:AlternateContent xmlns:mc="http://schemas.openxmlformats.org/markup-compatibility/2006">
              <mc:Choice xmlns:v="urn:schemas-microsoft-com:vml" Requires="v">
                <p:oleObj spid="_x0000_s115936" name="Equation" r:id="rId5" imgW="1993900" imgH="711200" progId="Equation.DSMT4">
                  <p:embed/>
                </p:oleObj>
              </mc:Choice>
              <mc:Fallback>
                <p:oleObj name="Equation" r:id="rId5" imgW="1993900" imgH="711200" progId="Equation.DSMT4">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6" y="4392613"/>
                        <a:ext cx="383857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noChangeArrowheads="1"/>
          </p:cNvSpPr>
          <p:nvPr>
            <p:ph type="title"/>
          </p:nvPr>
        </p:nvSpPr>
        <p:spPr/>
        <p:txBody>
          <a:bodyPr/>
          <a:lstStyle/>
          <a:p>
            <a:r>
              <a:rPr lang="zh-CN" altLang="en-US"/>
              <a:t>时域分析</a:t>
            </a:r>
            <a:endParaRPr lang="zh-CN" altLang="en-US"/>
          </a:p>
        </p:txBody>
      </p:sp>
      <p:sp>
        <p:nvSpPr>
          <p:cNvPr id="116739" name="内容占位符 2"/>
          <p:cNvSpPr>
            <a:spLocks noGrp="1" noChangeArrowheads="1"/>
          </p:cNvSpPr>
          <p:nvPr>
            <p:ph idx="1"/>
          </p:nvPr>
        </p:nvSpPr>
        <p:spPr/>
        <p:txBody>
          <a:bodyPr/>
          <a:lstStyle/>
          <a:p>
            <a:r>
              <a:rPr lang="zh-CN" altLang="en-US"/>
              <a:t>根据以上的方程组，可以根据输出的初始值，求得状态变量</a:t>
            </a:r>
            <a:r>
              <a:rPr lang="en-US" altLang="zh-CN"/>
              <a:t>x</a:t>
            </a:r>
            <a:r>
              <a:rPr lang="zh-CN" altLang="en-US"/>
              <a:t>的初始值</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noChangeArrowheads="1"/>
          </p:cNvSpPr>
          <p:nvPr>
            <p:ph type="title"/>
          </p:nvPr>
        </p:nvSpPr>
        <p:spPr/>
        <p:txBody>
          <a:bodyPr/>
          <a:lstStyle/>
          <a:p>
            <a:r>
              <a:rPr lang="zh-CN" altLang="en-US"/>
              <a:t>时域分析</a:t>
            </a:r>
            <a:endParaRPr lang="zh-CN" altLang="en-US"/>
          </a:p>
        </p:txBody>
      </p:sp>
      <p:sp>
        <p:nvSpPr>
          <p:cNvPr id="117763" name="内容占位符 2"/>
          <p:cNvSpPr>
            <a:spLocks noGrp="1" noChangeArrowheads="1"/>
          </p:cNvSpPr>
          <p:nvPr>
            <p:ph idx="1"/>
          </p:nvPr>
        </p:nvSpPr>
        <p:spPr/>
        <p:txBody>
          <a:bodyPr/>
          <a:lstStyle/>
          <a:p>
            <a:r>
              <a:rPr lang="zh-CN" altLang="en-US" dirty="0"/>
              <a:t>连续系统的零输入响应</a:t>
            </a:r>
            <a:endParaRPr lang="en-US" altLang="zh-CN" dirty="0"/>
          </a:p>
          <a:p>
            <a:pPr lvl="1"/>
            <a:r>
              <a:rPr lang="en-US" altLang="zh-CN" dirty="0"/>
              <a:t>Initial(sys,x0,n)</a:t>
            </a:r>
            <a:r>
              <a:rPr lang="zh-CN" altLang="en-US" dirty="0"/>
              <a:t>：</a:t>
            </a:r>
            <a:endParaRPr lang="en-US" altLang="zh-CN" dirty="0"/>
          </a:p>
          <a:p>
            <a:pPr lvl="2"/>
            <a:r>
              <a:rPr lang="zh-CN" altLang="en-US" dirty="0"/>
              <a:t>其中</a:t>
            </a:r>
            <a:r>
              <a:rPr lang="en-US" altLang="zh-CN" dirty="0"/>
              <a:t>sys</a:t>
            </a:r>
            <a:r>
              <a:rPr lang="zh-CN" altLang="en-US" dirty="0"/>
              <a:t>为系统描述方式，根据</a:t>
            </a:r>
            <a:r>
              <a:rPr lang="en-US" altLang="zh-CN" dirty="0"/>
              <a:t>ss</a:t>
            </a:r>
            <a:r>
              <a:rPr lang="zh-CN" altLang="en-US" dirty="0"/>
              <a:t>状态方程建立</a:t>
            </a:r>
            <a:endParaRPr lang="en-US" altLang="zh-CN" dirty="0"/>
          </a:p>
          <a:p>
            <a:pPr lvl="2"/>
            <a:r>
              <a:rPr lang="en-US" altLang="zh-CN" dirty="0"/>
              <a:t>x0</a:t>
            </a:r>
            <a:r>
              <a:rPr lang="zh-CN" altLang="en-US" dirty="0"/>
              <a:t>为状态初始值，不是输出的初始状态</a:t>
            </a:r>
            <a:endParaRPr lang="en-US" altLang="zh-CN" dirty="0"/>
          </a:p>
          <a:p>
            <a:pPr lvl="2"/>
            <a:r>
              <a:rPr lang="en-US" altLang="zh-CN" dirty="0"/>
              <a:t>n</a:t>
            </a:r>
            <a:r>
              <a:rPr lang="zh-CN" altLang="en-US" dirty="0"/>
              <a:t>为时间长度</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
          <p:cNvSpPr>
            <a:spLocks noGrp="1" noChangeArrowheads="1"/>
          </p:cNvSpPr>
          <p:nvPr>
            <p:ph type="title"/>
          </p:nvPr>
        </p:nvSpPr>
        <p:spPr/>
        <p:txBody>
          <a:bodyPr/>
          <a:lstStyle/>
          <a:p>
            <a:pPr eaLnBrk="1" hangingPunct="1"/>
            <a:r>
              <a:rPr lang="zh-CN" altLang="en-US"/>
              <a:t>命令执行</a:t>
            </a:r>
            <a:endParaRPr lang="zh-CN" altLang="en-US"/>
          </a:p>
        </p:txBody>
      </p:sp>
      <p:sp>
        <p:nvSpPr>
          <p:cNvPr id="22531" name="Rectangle 11"/>
          <p:cNvSpPr>
            <a:spLocks noGrp="1" noChangeArrowheads="1"/>
          </p:cNvSpPr>
          <p:nvPr>
            <p:ph idx="1"/>
          </p:nvPr>
        </p:nvSpPr>
        <p:spPr/>
        <p:txBody>
          <a:bodyPr/>
          <a:lstStyle/>
          <a:p>
            <a:pPr eaLnBrk="1" hangingPunct="1"/>
            <a:r>
              <a:rPr lang="zh-CN" altLang="en-US"/>
              <a:t>在</a:t>
            </a:r>
            <a:r>
              <a:rPr lang="en-US" altLang="zh-CN"/>
              <a:t>MATLAB</a:t>
            </a:r>
            <a:r>
              <a:rPr lang="zh-CN" altLang="en-US"/>
              <a:t>窗口下直接输入简单的命令，就可以执行并同时输出结果。</a:t>
            </a:r>
            <a:endParaRPr lang="zh-CN" altLang="en-US"/>
          </a:p>
          <a:p>
            <a:pPr eaLnBrk="1" hangingPunct="1"/>
            <a:endParaRPr lang="zh-CN" altLang="en-US"/>
          </a:p>
          <a:p>
            <a:pPr eaLnBrk="1" hangingPunct="1"/>
            <a:endParaRPr lang="en-US" altLang="zh-CN"/>
          </a:p>
        </p:txBody>
      </p:sp>
      <p:pic>
        <p:nvPicPr>
          <p:cNvPr id="22532"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7600" y="2219325"/>
            <a:ext cx="74168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noChangeArrowheads="1"/>
          </p:cNvSpPr>
          <p:nvPr>
            <p:ph type="title"/>
          </p:nvPr>
        </p:nvSpPr>
        <p:spPr/>
        <p:txBody>
          <a:bodyPr/>
          <a:lstStyle/>
          <a:p>
            <a:r>
              <a:rPr lang="zh-CN" altLang="en-US"/>
              <a:t>时域分析</a:t>
            </a:r>
            <a:endParaRPr lang="zh-CN" altLang="en-US"/>
          </a:p>
        </p:txBody>
      </p:sp>
      <p:sp>
        <p:nvSpPr>
          <p:cNvPr id="3" name="内容占位符 2"/>
          <p:cNvSpPr>
            <a:spLocks noGrp="1"/>
          </p:cNvSpPr>
          <p:nvPr>
            <p:ph idx="1"/>
          </p:nvPr>
        </p:nvSpPr>
        <p:spPr/>
        <p:txBody>
          <a:bodyPr/>
          <a:lstStyle/>
          <a:p>
            <a:pPr>
              <a:defRPr/>
            </a:pPr>
            <a:r>
              <a:rPr lang="zh-CN" altLang="en-US" dirty="0"/>
              <a:t>连续系统传递函数为</a:t>
            </a:r>
            <a:endParaRPr lang="en-US" altLang="zh-CN" dirty="0"/>
          </a:p>
          <a:p>
            <a:pPr marL="0" indent="0">
              <a:buNone/>
              <a:defRPr/>
            </a:pPr>
            <a:r>
              <a:rPr lang="zh-CN" altLang="en-US" dirty="0"/>
              <a:t>初始输出值为</a:t>
            </a:r>
            <a:r>
              <a:rPr lang="en-US" altLang="zh-CN" dirty="0"/>
              <a:t>y(0)=2</a:t>
            </a:r>
            <a:r>
              <a:rPr lang="zh-CN" altLang="en-US" dirty="0"/>
              <a:t>，</a:t>
            </a:r>
            <a:r>
              <a:rPr lang="en-US" altLang="zh-CN" dirty="0"/>
              <a:t>y’(0)=1</a:t>
            </a:r>
            <a:r>
              <a:rPr lang="zh-CN" altLang="en-US" dirty="0"/>
              <a:t>，求系统的零输入响应。</a:t>
            </a:r>
            <a:endParaRPr lang="en-US" altLang="zh-CN" dirty="0"/>
          </a:p>
          <a:p>
            <a:pPr marL="800100" lvl="2" indent="0">
              <a:buNone/>
              <a:defRPr/>
            </a:pPr>
            <a:r>
              <a:rPr lang="en-US" altLang="zh-CN" dirty="0"/>
              <a:t>num = [1 1 ];</a:t>
            </a:r>
            <a:endParaRPr lang="en-US" altLang="zh-CN" dirty="0"/>
          </a:p>
          <a:p>
            <a:pPr marL="800100" lvl="2" indent="0">
              <a:buNone/>
              <a:defRPr/>
            </a:pPr>
            <a:r>
              <a:rPr lang="en-US" altLang="zh-CN" dirty="0"/>
              <a:t>dec = [1 5 6];</a:t>
            </a:r>
            <a:endParaRPr lang="en-US" altLang="zh-CN" dirty="0"/>
          </a:p>
          <a:p>
            <a:pPr marL="800100" lvl="2" indent="0">
              <a:buNone/>
              <a:defRPr/>
            </a:pPr>
            <a:r>
              <a:rPr lang="en-US" altLang="zh-CN" dirty="0"/>
              <a:t>[a b c d ]=tf2ss(</a:t>
            </a:r>
            <a:r>
              <a:rPr lang="en-US" altLang="zh-CN" dirty="0" err="1"/>
              <a:t>num,dec</a:t>
            </a:r>
            <a:r>
              <a:rPr lang="en-US" altLang="zh-CN" dirty="0"/>
              <a:t>);</a:t>
            </a:r>
            <a:endParaRPr lang="en-US" altLang="zh-CN" dirty="0"/>
          </a:p>
          <a:p>
            <a:pPr marL="800100" lvl="2" indent="0">
              <a:buNone/>
              <a:defRPr/>
            </a:pPr>
            <a:r>
              <a:rPr lang="en-US" altLang="zh-CN" dirty="0"/>
              <a:t>sys= ss(</a:t>
            </a:r>
            <a:r>
              <a:rPr lang="en-US" altLang="zh-CN" dirty="0" err="1"/>
              <a:t>a,b,c,d</a:t>
            </a:r>
            <a:r>
              <a:rPr lang="en-US" altLang="zh-CN" dirty="0"/>
              <a:t>);</a:t>
            </a:r>
            <a:endParaRPr lang="en-US" altLang="zh-CN" dirty="0"/>
          </a:p>
          <a:p>
            <a:pPr marL="800100" lvl="2" indent="0">
              <a:buNone/>
              <a:defRPr/>
            </a:pPr>
            <a:r>
              <a:rPr lang="en-US" altLang="zh-CN" dirty="0"/>
              <a:t>T =[1 5 6; 1 1 0; 0 1 1];</a:t>
            </a:r>
            <a:endParaRPr lang="en-US" altLang="zh-CN" dirty="0"/>
          </a:p>
          <a:p>
            <a:pPr marL="800100" lvl="2" indent="0">
              <a:buNone/>
              <a:defRPr/>
            </a:pPr>
            <a:r>
              <a:rPr lang="en-US" altLang="zh-CN" dirty="0"/>
              <a:t>R  = inv(T)*[0 1 2 ]'; %R</a:t>
            </a:r>
            <a:r>
              <a:rPr lang="zh-CN" altLang="en-US" dirty="0"/>
              <a:t>即为初始状态量</a:t>
            </a:r>
            <a:endParaRPr lang="zh-CN" altLang="en-US" dirty="0"/>
          </a:p>
          <a:p>
            <a:pPr marL="800100" lvl="2" indent="0">
              <a:buNone/>
              <a:defRPr/>
            </a:pPr>
            <a:r>
              <a:rPr lang="en-US" altLang="zh-CN" dirty="0"/>
              <a:t>initial(sys, R(2:3))</a:t>
            </a:r>
            <a:endParaRPr lang="en-US" altLang="zh-CN" dirty="0"/>
          </a:p>
          <a:p>
            <a:pPr marL="800100" lvl="2" indent="0">
              <a:buNone/>
              <a:defRPr/>
            </a:pPr>
            <a:r>
              <a:rPr lang="en-US" altLang="zh-CN" dirty="0"/>
              <a:t>title('</a:t>
            </a:r>
            <a:r>
              <a:rPr lang="zh-CN" altLang="en-US" dirty="0"/>
              <a:t>零输入响应</a:t>
            </a:r>
            <a:r>
              <a:rPr lang="en-US" altLang="zh-CN" dirty="0"/>
              <a:t>')</a:t>
            </a:r>
            <a:endParaRPr lang="en-US" altLang="zh-CN" dirty="0"/>
          </a:p>
          <a:p>
            <a:pPr marL="0" indent="0">
              <a:buNone/>
              <a:defRPr/>
            </a:pPr>
            <a:endParaRPr lang="en-US" altLang="zh-CN" dirty="0"/>
          </a:p>
          <a:p>
            <a:pPr>
              <a:defRPr/>
            </a:pPr>
            <a:endParaRPr lang="zh-CN" altLang="en-US" dirty="0"/>
          </a:p>
        </p:txBody>
      </p:sp>
      <p:graphicFrame>
        <p:nvGraphicFramePr>
          <p:cNvPr id="118788" name="对象 3"/>
          <p:cNvGraphicFramePr>
            <a:graphicFrameLocks noChangeAspect="1"/>
          </p:cNvGraphicFramePr>
          <p:nvPr/>
        </p:nvGraphicFramePr>
        <p:xfrm>
          <a:off x="5879976" y="1005403"/>
          <a:ext cx="2520950" cy="863600"/>
        </p:xfrm>
        <a:graphic>
          <a:graphicData uri="http://schemas.openxmlformats.org/presentationml/2006/ole">
            <mc:AlternateContent xmlns:mc="http://schemas.openxmlformats.org/markup-compatibility/2006">
              <mc:Choice xmlns:v="urn:schemas-microsoft-com:vml" Requires="v">
                <p:oleObj spid="_x0000_s118861" name="Equation" r:id="rId1" imgW="1333500" imgH="457200" progId="Equation.DSMT4">
                  <p:embed/>
                </p:oleObj>
              </mc:Choice>
              <mc:Fallback>
                <p:oleObj name="Equation" r:id="rId1" imgW="1333500" imgH="4572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1005403"/>
                        <a:ext cx="25209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noChangeArrowheads="1"/>
          </p:cNvSpPr>
          <p:nvPr>
            <p:ph type="title"/>
          </p:nvPr>
        </p:nvSpPr>
        <p:spPr/>
        <p:txBody>
          <a:bodyPr/>
          <a:lstStyle/>
          <a:p>
            <a:r>
              <a:rPr lang="zh-CN" altLang="en-US"/>
              <a:t>时域分析</a:t>
            </a:r>
            <a:endParaRPr lang="zh-CN" altLang="en-US"/>
          </a:p>
        </p:txBody>
      </p:sp>
      <p:pic>
        <p:nvPicPr>
          <p:cNvPr id="8" name="内容占位符 7"/>
          <p:cNvPicPr>
            <a:picLocks noGrp="1" noChangeAspect="1"/>
          </p:cNvPicPr>
          <p:nvPr>
            <p:ph idx="1"/>
          </p:nvPr>
        </p:nvPicPr>
        <p:blipFill>
          <a:blip r:embed="rId1"/>
          <a:stretch>
            <a:fillRect/>
          </a:stretch>
        </p:blipFill>
        <p:spPr>
          <a:xfrm>
            <a:off x="3024399" y="1196975"/>
            <a:ext cx="6143201" cy="492918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zh-CN" altLang="en-US"/>
              <a:t>主要内容</a:t>
            </a:r>
            <a:endParaRPr lang="zh-CN" altLang="en-US"/>
          </a:p>
        </p:txBody>
      </p:sp>
      <p:sp>
        <p:nvSpPr>
          <p:cNvPr id="120835" name="Rectangle 3"/>
          <p:cNvSpPr>
            <a:spLocks noGrp="1" noChangeArrowheads="1"/>
          </p:cNvSpPr>
          <p:nvPr>
            <p:ph idx="1"/>
          </p:nvPr>
        </p:nvSpPr>
        <p:spPr/>
        <p:txBody>
          <a:bodyPr/>
          <a:lstStyle/>
          <a:p>
            <a:pPr eaLnBrk="1" hangingPunct="1">
              <a:buSzPts val="2600"/>
            </a:pPr>
            <a:r>
              <a:rPr lang="en-US" altLang="zh-CN"/>
              <a:t>MATLAB</a:t>
            </a:r>
            <a:r>
              <a:rPr lang="zh-CN" altLang="en-US"/>
              <a:t>的基本概念</a:t>
            </a:r>
            <a:endParaRPr lang="zh-CN" altLang="en-US"/>
          </a:p>
          <a:p>
            <a:pPr eaLnBrk="1" hangingPunct="1">
              <a:buSzPts val="2600"/>
            </a:pPr>
            <a:r>
              <a:rPr lang="zh-CN" altLang="en-US"/>
              <a:t>信号及其运算的</a:t>
            </a:r>
            <a:r>
              <a:rPr lang="en-US" altLang="zh-CN"/>
              <a:t>MATLAB</a:t>
            </a:r>
            <a:r>
              <a:rPr lang="zh-CN" altLang="en-US"/>
              <a:t>表示</a:t>
            </a:r>
            <a:endParaRPr lang="zh-CN" altLang="en-US"/>
          </a:p>
          <a:p>
            <a:pPr eaLnBrk="1" hangingPunct="1">
              <a:buSzPts val="2600"/>
            </a:pPr>
            <a:r>
              <a:rPr lang="zh-CN" altLang="en-US"/>
              <a:t>系统描述</a:t>
            </a:r>
            <a:endParaRPr lang="zh-CN" altLang="en-US"/>
          </a:p>
          <a:p>
            <a:pPr eaLnBrk="1" hangingPunct="1">
              <a:buSzPts val="2600"/>
            </a:pPr>
            <a:r>
              <a:rPr lang="zh-CN" altLang="en-US"/>
              <a:t>时域分析</a:t>
            </a:r>
            <a:endParaRPr lang="zh-CN" altLang="en-US"/>
          </a:p>
          <a:p>
            <a:pPr eaLnBrk="1" hangingPunct="1">
              <a:buSzPts val="2600"/>
            </a:pPr>
            <a:r>
              <a:rPr lang="zh-CN" altLang="en-US">
                <a:solidFill>
                  <a:srgbClr val="FF0000"/>
                </a:solidFill>
              </a:rPr>
              <a:t>频域分析</a:t>
            </a:r>
            <a:endParaRPr lang="zh-CN" altLang="en-US">
              <a:solidFill>
                <a:srgbClr val="FF0000"/>
              </a:solidFill>
            </a:endParaRPr>
          </a:p>
          <a:p>
            <a:pPr eaLnBrk="1" hangingPunct="1">
              <a:buSzPts val="2600"/>
            </a:pPr>
            <a:r>
              <a:rPr lang="zh-CN" altLang="en-US"/>
              <a:t>稳定性分析</a:t>
            </a:r>
            <a:endParaRPr lang="en-US" altLang="zh-CN"/>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7"/>
          <p:cNvSpPr>
            <a:spLocks noGrp="1" noChangeArrowheads="1"/>
          </p:cNvSpPr>
          <p:nvPr>
            <p:ph type="title"/>
          </p:nvPr>
        </p:nvSpPr>
        <p:spPr/>
        <p:txBody>
          <a:bodyPr/>
          <a:lstStyle/>
          <a:p>
            <a:pPr eaLnBrk="1" hangingPunct="1"/>
            <a:r>
              <a:rPr lang="zh-CN" altLang="en-US"/>
              <a:t>频域分析</a:t>
            </a:r>
            <a:endParaRPr lang="zh-CN" altLang="en-US"/>
          </a:p>
        </p:txBody>
      </p:sp>
      <p:sp>
        <p:nvSpPr>
          <p:cNvPr id="121859" name="Rectangle 18"/>
          <p:cNvSpPr>
            <a:spLocks noGrp="1" noChangeArrowheads="1"/>
          </p:cNvSpPr>
          <p:nvPr>
            <p:ph idx="1"/>
          </p:nvPr>
        </p:nvSpPr>
        <p:spPr/>
        <p:txBody>
          <a:bodyPr/>
          <a:lstStyle/>
          <a:p>
            <a:pPr eaLnBrk="1" hangingPunct="1"/>
            <a:r>
              <a:rPr lang="zh-CN" altLang="en-US" dirty="0"/>
              <a:t>对于信号，可利用</a:t>
            </a:r>
            <a:r>
              <a:rPr lang="en-US" altLang="zh-CN" dirty="0"/>
              <a:t>FFT</a:t>
            </a:r>
            <a:r>
              <a:rPr lang="zh-CN" altLang="en-US" dirty="0"/>
              <a:t>变换直接得到信号的频率特性。</a:t>
            </a:r>
            <a:endParaRPr lang="zh-CN" altLang="en-US" dirty="0"/>
          </a:p>
          <a:p>
            <a:pPr eaLnBrk="1" hangingPunct="1"/>
            <a:endParaRPr lang="zh-CN" altLang="en-US" dirty="0"/>
          </a:p>
          <a:p>
            <a:pPr eaLnBrk="1" hangingPunct="1"/>
            <a:r>
              <a:rPr lang="zh-CN" altLang="en-US" dirty="0"/>
              <a:t>对于传递函数已知的系统，可利用</a:t>
            </a:r>
            <a:r>
              <a:rPr lang="en-US" altLang="zh-CN" dirty="0" err="1"/>
              <a:t>freqs</a:t>
            </a:r>
            <a:r>
              <a:rPr lang="en-US" altLang="zh-CN" dirty="0"/>
              <a:t>()</a:t>
            </a:r>
            <a:r>
              <a:rPr lang="zh-CN" altLang="en-US" dirty="0"/>
              <a:t>、</a:t>
            </a:r>
            <a:r>
              <a:rPr lang="en-US" altLang="zh-CN" dirty="0" err="1"/>
              <a:t>freqz</a:t>
            </a:r>
            <a:r>
              <a:rPr lang="en-US" altLang="zh-CN" dirty="0"/>
              <a:t>()</a:t>
            </a:r>
            <a:r>
              <a:rPr lang="zh-CN" altLang="en-US" dirty="0"/>
              <a:t>函数得到系统频率特性。</a:t>
            </a:r>
            <a:endParaRPr lang="zh-CN" altLang="en-US" dirty="0"/>
          </a:p>
        </p:txBody>
      </p:sp>
      <p:sp>
        <p:nvSpPr>
          <p:cNvPr id="121860" name="Rectangle 9"/>
          <p:cNvSpPr>
            <a:spLocks noChangeArrowheads="1"/>
          </p:cNvSpPr>
          <p:nvPr/>
        </p:nvSpPr>
        <p:spPr bwMode="auto">
          <a:xfrm>
            <a:off x="1524001" y="3034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zh-CN" altLang="en-US"/>
              <a:t>频域分析</a:t>
            </a:r>
            <a:endParaRPr lang="zh-CN" altLang="en-US"/>
          </a:p>
        </p:txBody>
      </p:sp>
      <mc:AlternateContent xmlns:mc="http://schemas.openxmlformats.org/markup-compatibility/2006">
        <mc:Choice xmlns:a14="http://schemas.microsoft.com/office/drawing/2010/main" Requires="a14">
          <p:sp>
            <p:nvSpPr>
              <p:cNvPr id="116739" name="Rectangle 3"/>
              <p:cNvSpPr>
                <a:spLocks noGrp="1" noChangeArrowheads="1"/>
              </p:cNvSpPr>
              <p:nvPr>
                <p:ph idx="1"/>
              </p:nvPr>
            </p:nvSpPr>
            <p:spPr/>
            <p:txBody>
              <a:bodyPr>
                <a:normAutofit lnSpcReduction="10000"/>
              </a:bodyPr>
              <a:lstStyle/>
              <a:p>
                <a:r>
                  <a:rPr lang="zh-CN" altLang="en-US" dirty="0"/>
                  <a:t>信号：</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𝒔𝒊𝒏</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𝟑𝟐</m:t>
                            </m:r>
                          </m:den>
                        </m:f>
                        <m:r>
                          <a:rPr lang="zh-CN" altLang="en-US" i="1">
                            <a:latin typeface="Cambria Math" panose="02040503050406030204" pitchFamily="18" charset="0"/>
                          </a:rPr>
                          <m:t>𝝅</m:t>
                        </m:r>
                        <m:r>
                          <a:rPr lang="en-US" altLang="zh-CN" i="1">
                            <a:latin typeface="Cambria Math" panose="02040503050406030204" pitchFamily="18" charset="0"/>
                          </a:rPr>
                          <m:t>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𝟓</m:t>
                    </m:r>
                    <m:r>
                      <a:rPr lang="en-US" altLang="zh-CN" b="1" i="1" smtClean="0">
                        <a:latin typeface="Cambria Math" panose="02040503050406030204" pitchFamily="18" charset="0"/>
                      </a:rPr>
                      <m:t>𝒄𝒐𝒔</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𝟒</m:t>
                        </m:r>
                      </m:den>
                    </m:f>
                    <m:r>
                      <a:rPr lang="zh-CN" altLang="en-US" b="1" i="1" smtClean="0">
                        <a:latin typeface="Cambria Math" panose="02040503050406030204" pitchFamily="18" charset="0"/>
                      </a:rPr>
                      <m:t>𝝅</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r>
                  <a:rPr lang="zh-CN" altLang="en-US" dirty="0"/>
                  <a:t>，分析信号的频谱。</a:t>
                </a:r>
                <a:endParaRPr lang="zh-CN" altLang="en-US" dirty="0"/>
              </a:p>
              <a:p>
                <a:endParaRPr lang="zh-CN" altLang="en-US" dirty="0"/>
              </a:p>
              <a:p>
                <a:pPr lvl="1"/>
                <a:r>
                  <a:rPr lang="en-US" altLang="zh-CN" dirty="0"/>
                  <a:t>N = 128;</a:t>
                </a:r>
                <a:endParaRPr lang="en-US" altLang="zh-CN" dirty="0"/>
              </a:p>
              <a:p>
                <a:pPr lvl="1"/>
                <a:r>
                  <a:rPr lang="en-US" altLang="zh-CN" dirty="0"/>
                  <a:t>n = 0:1:N-1;</a:t>
                </a:r>
                <a:endParaRPr lang="en-US" altLang="zh-CN" dirty="0"/>
              </a:p>
              <a:p>
                <a:pPr lvl="1"/>
                <a:r>
                  <a:rPr lang="en-US" altLang="zh-CN" dirty="0"/>
                  <a:t>x = 2*sin(pi*n/32)+5*cos(pi*n/4);</a:t>
                </a:r>
                <a:endParaRPr lang="en-US" altLang="zh-CN" dirty="0"/>
              </a:p>
              <a:p>
                <a:pPr lvl="1"/>
                <a:r>
                  <a:rPr lang="en-US" altLang="zh-CN" dirty="0"/>
                  <a:t>X = </a:t>
                </a:r>
                <a:r>
                  <a:rPr lang="en-US" altLang="zh-CN" dirty="0" err="1"/>
                  <a:t>fftshift</a:t>
                </a:r>
                <a:r>
                  <a:rPr lang="en-US" altLang="zh-CN" dirty="0"/>
                  <a:t>(</a:t>
                </a:r>
                <a:r>
                  <a:rPr lang="en-US" altLang="zh-CN" dirty="0" err="1"/>
                  <a:t>fft</a:t>
                </a:r>
                <a:r>
                  <a:rPr lang="en-US" altLang="zh-CN" dirty="0"/>
                  <a:t>(</a:t>
                </a:r>
                <a:r>
                  <a:rPr lang="en-US" altLang="zh-CN" dirty="0" err="1"/>
                  <a:t>x,N</a:t>
                </a:r>
                <a:r>
                  <a:rPr lang="en-US" altLang="zh-CN" dirty="0"/>
                  <a:t>));</a:t>
                </a:r>
                <a:endParaRPr lang="en-US" altLang="zh-CN" dirty="0"/>
              </a:p>
              <a:p>
                <a:pPr lvl="1"/>
                <a:r>
                  <a:rPr lang="en-US" altLang="zh-CN" dirty="0"/>
                  <a:t>w = -pi+2*pi/N:2*pi/</a:t>
                </a:r>
                <a:r>
                  <a:rPr lang="en-US" altLang="zh-CN" dirty="0" err="1"/>
                  <a:t>N:pi</a:t>
                </a:r>
                <a:r>
                  <a:rPr lang="en-US" altLang="zh-CN" dirty="0"/>
                  <a:t>;</a:t>
                </a:r>
                <a:endParaRPr lang="en-US" altLang="zh-CN" dirty="0"/>
              </a:p>
              <a:p>
                <a:pPr lvl="1"/>
                <a:r>
                  <a:rPr lang="en-US" altLang="zh-CN" dirty="0"/>
                  <a:t>subplot(211);plot(n,x,'LineWidth',2);axis([0 128 -10 10])</a:t>
                </a:r>
                <a:endParaRPr lang="en-US" altLang="zh-CN" dirty="0"/>
              </a:p>
              <a:p>
                <a:pPr lvl="1"/>
                <a:r>
                  <a:rPr lang="en-US" altLang="zh-CN" dirty="0"/>
                  <a:t>subplot(212);plot(</a:t>
                </a:r>
                <a:r>
                  <a:rPr lang="en-US" altLang="zh-CN" dirty="0" err="1"/>
                  <a:t>w,abs</a:t>
                </a:r>
                <a:r>
                  <a:rPr lang="en-US" altLang="zh-CN" dirty="0"/>
                  <a:t>(X),'LineWidth',3)</a:t>
                </a:r>
                <a:endParaRPr lang="en-US" altLang="zh-CN" dirty="0"/>
              </a:p>
            </p:txBody>
          </p:sp>
        </mc:Choice>
        <mc:Fallback>
          <p:sp>
            <p:nvSpPr>
              <p:cNvPr id="116739" name="Rectangle 3"/>
              <p:cNvSpPr>
                <a:spLocks noRot="1" noChangeAspect="1" noMove="1" noResize="1" noEditPoints="1" noAdjustHandles="1" noChangeArrowheads="1" noChangeShapeType="1" noTextEdit="1"/>
              </p:cNvSpPr>
              <p:nvPr>
                <p:ph idx="1"/>
              </p:nvPr>
            </p:nvSpPr>
            <p:spPr>
              <a:blipFill rotWithShape="1">
                <a:blip r:embed="rId1"/>
                <a:stretch>
                  <a:fillRect b="6"/>
                </a:stretch>
              </a:blipFill>
            </p:spPr>
            <p:txBody>
              <a:bodyPr/>
              <a:lstStyle/>
              <a:p>
                <a:r>
                  <a:rPr lang="zh-CN" altLang="en-US">
                    <a:noFill/>
                  </a:rPr>
                  <a:t> </a:t>
                </a:r>
              </a:p>
            </p:txBody>
          </p:sp>
        </mc:Fallback>
      </mc:AlternateContent>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7" name="内容占位符 16"/>
          <p:cNvPicPr>
            <a:picLocks noGrp="1" noChangeAspect="1"/>
          </p:cNvPicPr>
          <p:nvPr>
            <p:ph sz="half" idx="1"/>
          </p:nvPr>
        </p:nvPicPr>
        <p:blipFill>
          <a:blip r:embed="rId1"/>
          <a:stretch>
            <a:fillRect/>
          </a:stretch>
        </p:blipFill>
        <p:spPr>
          <a:xfrm>
            <a:off x="635000" y="1661319"/>
            <a:ext cx="5334000" cy="4000500"/>
          </a:xfrm>
        </p:spPr>
      </p:pic>
      <p:pic>
        <p:nvPicPr>
          <p:cNvPr id="20" name="内容占位符 19"/>
          <p:cNvPicPr>
            <a:picLocks noGrp="1" noChangeAspect="1"/>
          </p:cNvPicPr>
          <p:nvPr>
            <p:ph sz="half" idx="2"/>
          </p:nvPr>
        </p:nvPicPr>
        <p:blipFill>
          <a:blip r:embed="rId2"/>
          <a:stretch>
            <a:fillRect/>
          </a:stretch>
        </p:blipFill>
        <p:spPr>
          <a:xfrm>
            <a:off x="6223000" y="1661319"/>
            <a:ext cx="5334000" cy="4000500"/>
          </a:xfrm>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noChangeArrowheads="1"/>
          </p:cNvSpPr>
          <p:nvPr>
            <p:ph type="title"/>
          </p:nvPr>
        </p:nvSpPr>
        <p:spPr/>
        <p:txBody>
          <a:bodyPr/>
          <a:lstStyle/>
          <a:p>
            <a:r>
              <a:rPr lang="zh-CN" altLang="en-US" dirty="0"/>
              <a:t>频域分析</a:t>
            </a:r>
            <a:endParaRPr lang="zh-CN" altLang="en-US" dirty="0"/>
          </a:p>
        </p:txBody>
      </p:sp>
      <p:sp>
        <p:nvSpPr>
          <p:cNvPr id="124931" name="内容占位符 2"/>
          <p:cNvSpPr>
            <a:spLocks noGrp="1" noChangeArrowheads="1"/>
          </p:cNvSpPr>
          <p:nvPr>
            <p:ph idx="1"/>
          </p:nvPr>
        </p:nvSpPr>
        <p:spPr/>
        <p:txBody>
          <a:bodyPr/>
          <a:lstStyle/>
          <a:p>
            <a:r>
              <a:rPr lang="zh-CN" altLang="en-US">
                <a:solidFill>
                  <a:srgbClr val="FF0000"/>
                </a:solidFill>
              </a:rPr>
              <a:t>注意点：</a:t>
            </a:r>
            <a:r>
              <a:rPr lang="en-US" altLang="zh-CN"/>
              <a:t>MATLAB</a:t>
            </a:r>
            <a:r>
              <a:rPr lang="zh-CN" altLang="en-US"/>
              <a:t>的调用函数</a:t>
            </a:r>
            <a:r>
              <a:rPr lang="en-US" altLang="zh-CN"/>
              <a:t>fft(x,L)</a:t>
            </a:r>
            <a:r>
              <a:rPr lang="zh-CN" altLang="en-US"/>
              <a:t>的参数</a:t>
            </a:r>
            <a:endParaRPr lang="en-US" altLang="zh-CN"/>
          </a:p>
          <a:p>
            <a:r>
              <a:rPr lang="en-US" altLang="zh-CN"/>
              <a:t>x</a:t>
            </a:r>
            <a:r>
              <a:rPr lang="zh-CN" altLang="en-US"/>
              <a:t>：表示需要分析的时域信号</a:t>
            </a:r>
            <a:endParaRPr lang="en-US" altLang="zh-CN"/>
          </a:p>
          <a:p>
            <a:r>
              <a:rPr lang="en-US" altLang="zh-CN"/>
              <a:t>L</a:t>
            </a:r>
            <a:r>
              <a:rPr lang="zh-CN" altLang="en-US"/>
              <a:t>：表示频谱分析时，频谱的采样点数</a:t>
            </a:r>
            <a:endParaRPr lang="en-US" altLang="zh-CN"/>
          </a:p>
          <a:p>
            <a:endParaRPr lang="en-US" altLang="zh-CN"/>
          </a:p>
          <a:p>
            <a:endParaRPr lang="en-US" altLang="zh-CN"/>
          </a:p>
          <a:p>
            <a:r>
              <a:rPr lang="en-US" altLang="zh-CN"/>
              <a:t>L </a:t>
            </a:r>
            <a:r>
              <a:rPr lang="zh-CN" altLang="en-US"/>
              <a:t>越大，越能反映</a:t>
            </a:r>
            <a:r>
              <a:rPr lang="en-US" altLang="zh-CN"/>
              <a:t>x</a:t>
            </a:r>
            <a:r>
              <a:rPr lang="zh-CN" altLang="en-US"/>
              <a:t>信号的连续谱。</a:t>
            </a:r>
            <a:endParaRPr lang="en-US" altLang="zh-CN"/>
          </a:p>
          <a:p>
            <a:endParaRPr lang="en-US" altLang="zh-CN"/>
          </a:p>
          <a:p>
            <a:endParaRPr lang="zh-CN" altLang="en-US"/>
          </a:p>
        </p:txBody>
      </p:sp>
      <p:graphicFrame>
        <p:nvGraphicFramePr>
          <p:cNvPr id="124932" name="对象 3"/>
          <p:cNvGraphicFramePr>
            <a:graphicFrameLocks noChangeAspect="1"/>
          </p:cNvGraphicFramePr>
          <p:nvPr/>
        </p:nvGraphicFramePr>
        <p:xfrm>
          <a:off x="4079776" y="3212976"/>
          <a:ext cx="2944813" cy="704850"/>
        </p:xfrm>
        <a:graphic>
          <a:graphicData uri="http://schemas.openxmlformats.org/presentationml/2006/ole">
            <mc:AlternateContent xmlns:mc="http://schemas.openxmlformats.org/markup-compatibility/2006">
              <mc:Choice xmlns:v="urn:schemas-microsoft-com:vml" Requires="v">
                <p:oleObj spid="_x0000_s125005" name="Equation" r:id="rId1" imgW="850265" imgH="203200" progId="Equation.DSMT4">
                  <p:embed/>
                </p:oleObj>
              </mc:Choice>
              <mc:Fallback>
                <p:oleObj name="Equation" r:id="rId1" imgW="850265" imgH="2032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76" y="3212976"/>
                        <a:ext cx="294481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频域分析</a:t>
            </a:r>
            <a:endParaRPr lang="zh-CN" altLang="en-US" dirty="0"/>
          </a:p>
        </p:txBody>
      </p:sp>
      <p:pic>
        <p:nvPicPr>
          <p:cNvPr id="12" name="内容占位符 11"/>
          <p:cNvPicPr>
            <a:picLocks noGrp="1" noChangeAspect="1"/>
          </p:cNvPicPr>
          <p:nvPr>
            <p:ph idx="1"/>
          </p:nvPr>
        </p:nvPicPr>
        <p:blipFill>
          <a:blip r:embed="rId1"/>
          <a:stretch>
            <a:fillRect/>
          </a:stretch>
        </p:blipFill>
        <p:spPr>
          <a:xfrm>
            <a:off x="767408" y="1196974"/>
            <a:ext cx="9073008" cy="5327611"/>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title"/>
          </p:nvPr>
        </p:nvSpPr>
        <p:spPr/>
        <p:txBody>
          <a:bodyPr/>
          <a:lstStyle/>
          <a:p>
            <a:pPr eaLnBrk="1" hangingPunct="1"/>
            <a:r>
              <a:rPr lang="zh-CN" altLang="en-US"/>
              <a:t>频域分析</a:t>
            </a:r>
            <a:endParaRPr lang="zh-CN" altLang="en-US"/>
          </a:p>
        </p:txBody>
      </p:sp>
      <p:sp>
        <p:nvSpPr>
          <p:cNvPr id="120835" name="Rectangle 8"/>
          <p:cNvSpPr>
            <a:spLocks noGrp="1" noChangeArrowheads="1"/>
          </p:cNvSpPr>
          <p:nvPr>
            <p:ph sz="half" idx="1"/>
          </p:nvPr>
        </p:nvSpPr>
        <p:spPr/>
        <p:txBody>
          <a:bodyPr/>
          <a:lstStyle/>
          <a:p>
            <a:pPr eaLnBrk="1" hangingPunct="1">
              <a:lnSpc>
                <a:spcPct val="80000"/>
              </a:lnSpc>
            </a:pPr>
            <a:endParaRPr lang="en-US" altLang="zh-CN" sz="2800" dirty="0"/>
          </a:p>
          <a:p>
            <a:pPr eaLnBrk="1" hangingPunct="1">
              <a:lnSpc>
                <a:spcPct val="80000"/>
              </a:lnSpc>
            </a:pPr>
            <a:endParaRPr lang="en-US" altLang="zh-CN" sz="2800" dirty="0"/>
          </a:p>
          <a:p>
            <a:pPr eaLnBrk="1" hangingPunct="1">
              <a:lnSpc>
                <a:spcPct val="80000"/>
              </a:lnSpc>
              <a:buFont typeface="Wingdings" panose="05000000000000000000" pitchFamily="2" charset="2"/>
              <a:buNone/>
            </a:pPr>
            <a:endParaRPr lang="en-US" altLang="zh-CN" sz="2800" dirty="0"/>
          </a:p>
          <a:p>
            <a:pPr eaLnBrk="1" hangingPunct="1">
              <a:lnSpc>
                <a:spcPct val="80000"/>
              </a:lnSpc>
              <a:buFont typeface="Wingdings" panose="05000000000000000000" pitchFamily="2" charset="2"/>
              <a:buNone/>
            </a:pPr>
            <a:r>
              <a:rPr lang="zh-CN" altLang="en-US" sz="2800" dirty="0"/>
              <a:t>其频率特性。</a:t>
            </a:r>
            <a:endParaRPr kumimoji="1" lang="zh-CN" altLang="en-US" sz="2800" dirty="0"/>
          </a:p>
          <a:p>
            <a:pPr eaLnBrk="1" hangingPunct="1">
              <a:lnSpc>
                <a:spcPct val="80000"/>
              </a:lnSpc>
              <a:buFont typeface="Wingdings" panose="05000000000000000000" pitchFamily="2" charset="2"/>
              <a:buNone/>
            </a:pPr>
            <a:endParaRPr kumimoji="1" lang="zh-CN" altLang="en-US" sz="2800" dirty="0"/>
          </a:p>
          <a:p>
            <a:pPr>
              <a:lnSpc>
                <a:spcPct val="80000"/>
              </a:lnSpc>
              <a:buNone/>
            </a:pPr>
            <a:r>
              <a:rPr kumimoji="1" lang="en-US" altLang="zh-CN" sz="2800" dirty="0"/>
              <a:t>%</a:t>
            </a:r>
            <a:r>
              <a:rPr kumimoji="1" lang="zh-CN" altLang="en-US" sz="2800" dirty="0"/>
              <a:t>传递函数描述</a:t>
            </a:r>
            <a:endParaRPr kumimoji="1" lang="zh-CN" altLang="en-US" sz="2800" dirty="0"/>
          </a:p>
          <a:p>
            <a:pPr>
              <a:lnSpc>
                <a:spcPct val="80000"/>
              </a:lnSpc>
              <a:buNone/>
            </a:pPr>
            <a:r>
              <a:rPr kumimoji="1" lang="en-US" altLang="zh-CN" sz="2800" dirty="0"/>
              <a:t>num=[0.2  0.3  1];</a:t>
            </a:r>
            <a:endParaRPr kumimoji="1" lang="en-US" altLang="zh-CN" sz="2800" dirty="0"/>
          </a:p>
          <a:p>
            <a:pPr>
              <a:lnSpc>
                <a:spcPct val="80000"/>
              </a:lnSpc>
              <a:buNone/>
            </a:pPr>
            <a:r>
              <a:rPr kumimoji="1" lang="en-US" altLang="zh-CN" sz="2800" dirty="0"/>
              <a:t>den=[1  0.4  1];</a:t>
            </a:r>
            <a:endParaRPr kumimoji="1" lang="en-US" altLang="zh-CN" sz="2800" dirty="0"/>
          </a:p>
          <a:p>
            <a:pPr>
              <a:lnSpc>
                <a:spcPct val="80000"/>
              </a:lnSpc>
              <a:buNone/>
            </a:pPr>
            <a:endParaRPr kumimoji="1" lang="en-US" altLang="zh-CN" sz="2800" dirty="0"/>
          </a:p>
          <a:p>
            <a:pPr>
              <a:lnSpc>
                <a:spcPct val="80000"/>
              </a:lnSpc>
              <a:buNone/>
            </a:pPr>
            <a:r>
              <a:rPr kumimoji="1" lang="en-US" altLang="zh-CN" sz="2800" dirty="0"/>
              <a:t>%</a:t>
            </a:r>
            <a:r>
              <a:rPr kumimoji="1" lang="zh-CN" altLang="en-US" sz="2800" dirty="0"/>
              <a:t>频率范围</a:t>
            </a:r>
            <a:endParaRPr kumimoji="1" lang="zh-CN" altLang="en-US" sz="2800" dirty="0"/>
          </a:p>
          <a:p>
            <a:pPr>
              <a:lnSpc>
                <a:spcPct val="80000"/>
              </a:lnSpc>
              <a:buNone/>
            </a:pPr>
            <a:r>
              <a:rPr kumimoji="1" lang="en-US" altLang="zh-CN" sz="2800" dirty="0"/>
              <a:t>w=</a:t>
            </a:r>
            <a:r>
              <a:rPr kumimoji="1" lang="en-US" altLang="zh-CN" sz="2800" dirty="0" err="1"/>
              <a:t>logspace</a:t>
            </a:r>
            <a:r>
              <a:rPr kumimoji="1" lang="en-US" altLang="zh-CN" sz="2800" dirty="0"/>
              <a:t>(-1,1);</a:t>
            </a:r>
            <a:endParaRPr kumimoji="1" lang="en-US" altLang="zh-CN" sz="2800" dirty="0"/>
          </a:p>
          <a:p>
            <a:pPr>
              <a:lnSpc>
                <a:spcPct val="80000"/>
              </a:lnSpc>
              <a:buNone/>
            </a:pPr>
            <a:r>
              <a:rPr kumimoji="1" lang="en-US" altLang="zh-CN" sz="2800" dirty="0" err="1"/>
              <a:t>freqs</a:t>
            </a:r>
            <a:r>
              <a:rPr kumimoji="1" lang="en-US" altLang="zh-CN" sz="2800" dirty="0"/>
              <a:t>(</a:t>
            </a:r>
            <a:r>
              <a:rPr kumimoji="1" lang="en-US" altLang="zh-CN" sz="2800" dirty="0" err="1"/>
              <a:t>num,den,w</a:t>
            </a:r>
            <a:r>
              <a:rPr kumimoji="1" lang="en-US" altLang="zh-CN" sz="2800" dirty="0"/>
              <a:t>)</a:t>
            </a:r>
            <a:endParaRPr lang="en-US" altLang="zh-CN" sz="2800" dirty="0"/>
          </a:p>
        </p:txBody>
      </p:sp>
      <p:graphicFrame>
        <p:nvGraphicFramePr>
          <p:cNvPr id="126980" name="对象 1"/>
          <p:cNvGraphicFramePr>
            <a:graphicFrameLocks noChangeAspect="1"/>
          </p:cNvGraphicFramePr>
          <p:nvPr/>
        </p:nvGraphicFramePr>
        <p:xfrm>
          <a:off x="839416" y="1196754"/>
          <a:ext cx="3971925" cy="1150937"/>
        </p:xfrm>
        <a:graphic>
          <a:graphicData uri="http://schemas.openxmlformats.org/presentationml/2006/ole">
            <mc:AlternateContent xmlns:mc="http://schemas.openxmlformats.org/markup-compatibility/2006">
              <mc:Choice xmlns:v="urn:schemas-microsoft-com:vml" Requires="v">
                <p:oleObj spid="_x0000_s127052" name="Equation" r:id="rId1" imgW="1663700" imgH="482600" progId="Equation.DSMT4">
                  <p:embed/>
                </p:oleObj>
              </mc:Choice>
              <mc:Fallback>
                <p:oleObj name="Equation" r:id="rId1" imgW="1663700" imgH="4826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196754"/>
                        <a:ext cx="39719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内容占位符 6"/>
          <p:cNvPicPr>
            <a:picLocks noGrp="1" noChangeAspect="1"/>
          </p:cNvPicPr>
          <p:nvPr>
            <p:ph sz="half" idx="2"/>
          </p:nvPr>
        </p:nvPicPr>
        <p:blipFill>
          <a:blip r:embed="rId3"/>
          <a:stretch>
            <a:fillRect/>
          </a:stretch>
        </p:blipFill>
        <p:spPr>
          <a:xfrm>
            <a:off x="5951984" y="1484784"/>
            <a:ext cx="5821040" cy="4365780"/>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0835">
                                            <p:txEl>
                                              <p:pRg st="5" end="5"/>
                                            </p:txEl>
                                          </p:spTgt>
                                        </p:tgtEl>
                                        <p:attrNameLst>
                                          <p:attrName>style.visibility</p:attrName>
                                        </p:attrNameLst>
                                      </p:cBhvr>
                                      <p:to>
                                        <p:strVal val="visible"/>
                                      </p:to>
                                    </p:set>
                                    <p:animEffect transition="in" filter="barn(inVertical)">
                                      <p:cBhvr>
                                        <p:cTn id="7" dur="500"/>
                                        <p:tgtEl>
                                          <p:spTgt spid="12083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0835">
                                            <p:txEl>
                                              <p:pRg st="6" end="6"/>
                                            </p:txEl>
                                          </p:spTgt>
                                        </p:tgtEl>
                                        <p:attrNameLst>
                                          <p:attrName>style.visibility</p:attrName>
                                        </p:attrNameLst>
                                      </p:cBhvr>
                                      <p:to>
                                        <p:strVal val="visible"/>
                                      </p:to>
                                    </p:set>
                                    <p:animEffect transition="in" filter="barn(inVertical)">
                                      <p:cBhvr>
                                        <p:cTn id="12" dur="500"/>
                                        <p:tgtEl>
                                          <p:spTgt spid="12083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0835">
                                            <p:txEl>
                                              <p:pRg st="7" end="7"/>
                                            </p:txEl>
                                          </p:spTgt>
                                        </p:tgtEl>
                                        <p:attrNameLst>
                                          <p:attrName>style.visibility</p:attrName>
                                        </p:attrNameLst>
                                      </p:cBhvr>
                                      <p:to>
                                        <p:strVal val="visible"/>
                                      </p:to>
                                    </p:set>
                                    <p:animEffect transition="in" filter="barn(inVertical)">
                                      <p:cBhvr>
                                        <p:cTn id="17" dur="500"/>
                                        <p:tgtEl>
                                          <p:spTgt spid="12083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0835">
                                            <p:txEl>
                                              <p:pRg st="9" end="9"/>
                                            </p:txEl>
                                          </p:spTgt>
                                        </p:tgtEl>
                                        <p:attrNameLst>
                                          <p:attrName>style.visibility</p:attrName>
                                        </p:attrNameLst>
                                      </p:cBhvr>
                                      <p:to>
                                        <p:strVal val="visible"/>
                                      </p:to>
                                    </p:set>
                                    <p:animEffect transition="in" filter="barn(inVertical)">
                                      <p:cBhvr>
                                        <p:cTn id="22" dur="500"/>
                                        <p:tgtEl>
                                          <p:spTgt spid="12083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0835">
                                            <p:txEl>
                                              <p:pRg st="10" end="10"/>
                                            </p:txEl>
                                          </p:spTgt>
                                        </p:tgtEl>
                                        <p:attrNameLst>
                                          <p:attrName>style.visibility</p:attrName>
                                        </p:attrNameLst>
                                      </p:cBhvr>
                                      <p:to>
                                        <p:strVal val="visible"/>
                                      </p:to>
                                    </p:set>
                                    <p:animEffect transition="in" filter="barn(inVertical)">
                                      <p:cBhvr>
                                        <p:cTn id="27" dur="500"/>
                                        <p:tgtEl>
                                          <p:spTgt spid="12083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0835">
                                            <p:txEl>
                                              <p:pRg st="11" end="11"/>
                                            </p:txEl>
                                          </p:spTgt>
                                        </p:tgtEl>
                                        <p:attrNameLst>
                                          <p:attrName>style.visibility</p:attrName>
                                        </p:attrNameLst>
                                      </p:cBhvr>
                                      <p:to>
                                        <p:strVal val="visible"/>
                                      </p:to>
                                    </p:set>
                                    <p:animEffect transition="in" filter="barn(inVertical)">
                                      <p:cBhvr>
                                        <p:cTn id="32" dur="500"/>
                                        <p:tgtEl>
                                          <p:spTgt spid="1208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5"/>
          <p:cNvSpPr>
            <a:spLocks noChangeArrowheads="1"/>
          </p:cNvSpPr>
          <p:nvPr/>
        </p:nvSpPr>
        <p:spPr bwMode="auto">
          <a:xfrm>
            <a:off x="1524001" y="3125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sp>
        <p:nvSpPr>
          <p:cNvPr id="129027" name="Rectangle 9"/>
          <p:cNvSpPr>
            <a:spLocks noGrp="1" noChangeArrowheads="1"/>
          </p:cNvSpPr>
          <p:nvPr>
            <p:ph type="title"/>
          </p:nvPr>
        </p:nvSpPr>
        <p:spPr/>
        <p:txBody>
          <a:bodyPr/>
          <a:lstStyle/>
          <a:p>
            <a:pPr eaLnBrk="1" hangingPunct="1"/>
            <a:r>
              <a:rPr lang="zh-CN" altLang="en-US"/>
              <a:t>频域分析</a:t>
            </a:r>
            <a:endParaRPr lang="zh-CN" altLang="en-US"/>
          </a:p>
        </p:txBody>
      </p:sp>
      <p:sp>
        <p:nvSpPr>
          <p:cNvPr id="122884" name="Rectangle 10"/>
          <p:cNvSpPr>
            <a:spLocks noGrp="1" noChangeArrowheads="1"/>
          </p:cNvSpPr>
          <p:nvPr>
            <p:ph idx="1"/>
          </p:nvPr>
        </p:nvSpPr>
        <p:spPr/>
        <p:txBody>
          <a:bodyPr/>
          <a:lstStyle/>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r>
              <a:rPr kumimoji="1" lang="zh-CN" altLang="en-US" sz="2800" dirty="0"/>
              <a:t>求出并绘出</a:t>
            </a:r>
            <a:r>
              <a:rPr kumimoji="1" lang="en-US" altLang="zh-CN" sz="2800" i="1" dirty="0"/>
              <a:t>H</a:t>
            </a:r>
            <a:r>
              <a:rPr kumimoji="1" lang="en-US" altLang="zh-CN" sz="2800" dirty="0"/>
              <a:t>(</a:t>
            </a:r>
            <a:r>
              <a:rPr kumimoji="1" lang="en-US" altLang="zh-CN" sz="2800" i="1" dirty="0"/>
              <a:t>z</a:t>
            </a:r>
            <a:r>
              <a:rPr kumimoji="1" lang="en-US" altLang="zh-CN" sz="2800" dirty="0"/>
              <a:t>)</a:t>
            </a:r>
            <a:r>
              <a:rPr kumimoji="1" lang="zh-CN" altLang="en-US" sz="2800" dirty="0"/>
              <a:t>的幅频响应与相频响应。</a:t>
            </a:r>
            <a:endParaRPr kumimoji="1" lang="zh-CN" altLang="en-US" sz="2800" dirty="0"/>
          </a:p>
          <a:p>
            <a:pPr eaLnBrk="1" hangingPunct="1">
              <a:lnSpc>
                <a:spcPct val="90000"/>
              </a:lnSpc>
              <a:buFont typeface="Wingdings" panose="05000000000000000000" pitchFamily="2" charset="2"/>
              <a:buNone/>
            </a:pPr>
            <a:endParaRPr kumimoji="1" lang="zh-CN" altLang="en-US" sz="2800" dirty="0"/>
          </a:p>
          <a:p>
            <a:pPr eaLnBrk="1" hangingPunct="1">
              <a:lnSpc>
                <a:spcPct val="90000"/>
              </a:lnSpc>
              <a:buFont typeface="Wingdings" panose="05000000000000000000" pitchFamily="2" charset="2"/>
              <a:buNone/>
            </a:pPr>
            <a:r>
              <a:rPr kumimoji="1" lang="en-US" altLang="zh-CN" sz="2800" dirty="0"/>
              <a:t>%</a:t>
            </a:r>
            <a:r>
              <a:rPr kumimoji="1" lang="zh-CN" altLang="en-US" sz="2800" dirty="0"/>
              <a:t>传递函数描述</a:t>
            </a:r>
            <a:endParaRPr kumimoji="1" lang="zh-CN" altLang="en-US" sz="2800" dirty="0"/>
          </a:p>
          <a:p>
            <a:pPr eaLnBrk="1" hangingPunct="1">
              <a:lnSpc>
                <a:spcPct val="90000"/>
              </a:lnSpc>
              <a:buFont typeface="Wingdings" panose="05000000000000000000" pitchFamily="2" charset="2"/>
              <a:buNone/>
            </a:pPr>
            <a:r>
              <a:rPr kumimoji="1" lang="en-US" altLang="zh-CN" sz="2800" dirty="0"/>
              <a:t>b = [1,-1];		    	   %</a:t>
            </a:r>
            <a:r>
              <a:rPr kumimoji="1" lang="zh-CN" altLang="en-US" sz="2800" dirty="0"/>
              <a:t>分子多项式系数</a:t>
            </a:r>
            <a:endParaRPr kumimoji="1" lang="zh-CN" altLang="en-US" sz="2800" dirty="0"/>
          </a:p>
          <a:p>
            <a:pPr eaLnBrk="1" hangingPunct="1">
              <a:lnSpc>
                <a:spcPct val="90000"/>
              </a:lnSpc>
              <a:buFont typeface="Wingdings" panose="05000000000000000000" pitchFamily="2" charset="2"/>
              <a:buNone/>
            </a:pPr>
            <a:r>
              <a:rPr kumimoji="1" lang="en-US" altLang="zh-CN" sz="2800" dirty="0"/>
              <a:t>a = [1, -sqrt(2), 0.9];	   %</a:t>
            </a:r>
            <a:r>
              <a:rPr kumimoji="1" lang="zh-CN" altLang="en-US" sz="2800" dirty="0"/>
              <a:t>分母多项式系数</a:t>
            </a:r>
            <a:endParaRPr kumimoji="1" lang="zh-CN" altLang="en-US" sz="2800" dirty="0"/>
          </a:p>
          <a:p>
            <a:pPr eaLnBrk="1" hangingPunct="1">
              <a:lnSpc>
                <a:spcPct val="90000"/>
              </a:lnSpc>
              <a:buFont typeface="Wingdings" panose="05000000000000000000" pitchFamily="2" charset="2"/>
              <a:buNone/>
            </a:pPr>
            <a:r>
              <a:rPr kumimoji="1" lang="en-US" altLang="zh-CN" sz="2800" dirty="0" err="1"/>
              <a:t>freqz</a:t>
            </a:r>
            <a:r>
              <a:rPr kumimoji="1" lang="en-US" altLang="zh-CN" sz="2800" dirty="0"/>
              <a:t>(b, a);			   %</a:t>
            </a:r>
            <a:r>
              <a:rPr kumimoji="1" lang="zh-CN" altLang="en-US" sz="2800" dirty="0"/>
              <a:t>计算频率响应</a:t>
            </a:r>
            <a:endParaRPr lang="zh-CN" altLang="en-US" sz="2800" dirty="0"/>
          </a:p>
        </p:txBody>
      </p:sp>
      <p:graphicFrame>
        <p:nvGraphicFramePr>
          <p:cNvPr id="129029" name="对象 1"/>
          <p:cNvGraphicFramePr>
            <a:graphicFrameLocks noChangeAspect="1"/>
          </p:cNvGraphicFramePr>
          <p:nvPr/>
        </p:nvGraphicFramePr>
        <p:xfrm>
          <a:off x="3287713" y="1557339"/>
          <a:ext cx="4291012" cy="1150937"/>
        </p:xfrm>
        <a:graphic>
          <a:graphicData uri="http://schemas.openxmlformats.org/presentationml/2006/ole">
            <mc:AlternateContent xmlns:mc="http://schemas.openxmlformats.org/markup-compatibility/2006">
              <mc:Choice xmlns:v="urn:schemas-microsoft-com:vml" Requires="v">
                <p:oleObj spid="_x0000_s129101" name="Equation" r:id="rId1" imgW="1701800" imgH="457200" progId="Equation.DSMT4">
                  <p:embed/>
                </p:oleObj>
              </mc:Choice>
              <mc:Fallback>
                <p:oleObj name="Equation" r:id="rId1" imgW="1701800" imgH="4572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1557339"/>
                        <a:ext cx="4291012"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884">
                                            <p:txEl>
                                              <p:pRg st="6" end="6"/>
                                            </p:txEl>
                                          </p:spTgt>
                                        </p:tgtEl>
                                        <p:attrNameLst>
                                          <p:attrName>style.visibility</p:attrName>
                                        </p:attrNameLst>
                                      </p:cBhvr>
                                      <p:to>
                                        <p:strVal val="visible"/>
                                      </p:to>
                                    </p:set>
                                    <p:animEffect transition="in" filter="wipe(left)">
                                      <p:cBhvr>
                                        <p:cTn id="7" dur="500"/>
                                        <p:tgtEl>
                                          <p:spTgt spid="122884">
                                            <p:txEl>
                                              <p:pRg st="6" end="6"/>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22884">
                                            <p:txEl>
                                              <p:pRg st="7" end="7"/>
                                            </p:txEl>
                                          </p:spTgt>
                                        </p:tgtEl>
                                        <p:attrNameLst>
                                          <p:attrName>style.visibility</p:attrName>
                                        </p:attrNameLst>
                                      </p:cBhvr>
                                      <p:to>
                                        <p:strVal val="visible"/>
                                      </p:to>
                                    </p:set>
                                    <p:animEffect transition="in" filter="wipe(left)">
                                      <p:cBhvr>
                                        <p:cTn id="10" dur="500"/>
                                        <p:tgtEl>
                                          <p:spTgt spid="122884">
                                            <p:txEl>
                                              <p:pRg st="7" end="7"/>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22884">
                                            <p:txEl>
                                              <p:pRg st="8" end="8"/>
                                            </p:txEl>
                                          </p:spTgt>
                                        </p:tgtEl>
                                        <p:attrNameLst>
                                          <p:attrName>style.visibility</p:attrName>
                                        </p:attrNameLst>
                                      </p:cBhvr>
                                      <p:to>
                                        <p:strVal val="visible"/>
                                      </p:to>
                                    </p:set>
                                    <p:animEffect transition="in" filter="wipe(left)">
                                      <p:cBhvr>
                                        <p:cTn id="13" dur="500"/>
                                        <p:tgtEl>
                                          <p:spTgt spid="122884">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2884">
                                            <p:txEl>
                                              <p:pRg st="9" end="9"/>
                                            </p:txEl>
                                          </p:spTgt>
                                        </p:tgtEl>
                                        <p:attrNameLst>
                                          <p:attrName>style.visibility</p:attrName>
                                        </p:attrNameLst>
                                      </p:cBhvr>
                                      <p:to>
                                        <p:strVal val="visible"/>
                                      </p:to>
                                    </p:set>
                                    <p:animEffect transition="in" filter="wipe(left)">
                                      <p:cBhvr>
                                        <p:cTn id="18" dur="500"/>
                                        <p:tgtEl>
                                          <p:spTgt spid="12288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5"/>
          <p:cNvSpPr>
            <a:spLocks noGrp="1" noChangeArrowheads="1"/>
          </p:cNvSpPr>
          <p:nvPr>
            <p:ph type="title"/>
          </p:nvPr>
        </p:nvSpPr>
        <p:spPr/>
        <p:txBody>
          <a:bodyPr/>
          <a:lstStyle/>
          <a:p>
            <a:pPr eaLnBrk="1" hangingPunct="1"/>
            <a:r>
              <a:rPr lang="zh-CN" altLang="en-US"/>
              <a:t>命令执行</a:t>
            </a:r>
            <a:endParaRPr lang="zh-CN" altLang="en-US"/>
          </a:p>
        </p:txBody>
      </p:sp>
      <p:sp>
        <p:nvSpPr>
          <p:cNvPr id="23555" name="Rectangle 3"/>
          <p:cNvSpPr>
            <a:spLocks noGrp="1" noChangeArrowheads="1"/>
          </p:cNvSpPr>
          <p:nvPr>
            <p:ph idx="1"/>
          </p:nvPr>
        </p:nvSpPr>
        <p:spPr/>
        <p:txBody>
          <a:bodyPr/>
          <a:lstStyle/>
          <a:p>
            <a:pPr eaLnBrk="1" hangingPunct="1"/>
            <a:r>
              <a:rPr lang="zh-CN" altLang="en-US"/>
              <a:t>在编辑窗口中输出命令集，保存为</a:t>
            </a:r>
            <a:r>
              <a:rPr lang="zh-CN" altLang="en-US">
                <a:latin typeface="Arial" panose="020B0604020202020204" pitchFamily="34" charset="0"/>
              </a:rPr>
              <a:t>“</a:t>
            </a:r>
            <a:r>
              <a:rPr lang="en-US" altLang="zh-CN"/>
              <a:t>.m</a:t>
            </a:r>
            <a:r>
              <a:rPr lang="en-US" altLang="zh-CN">
                <a:latin typeface="Arial" panose="020B0604020202020204" pitchFamily="34" charset="0"/>
              </a:rPr>
              <a:t>”</a:t>
            </a:r>
            <a:r>
              <a:rPr lang="zh-CN" altLang="en-US"/>
              <a:t>文件，在</a:t>
            </a:r>
            <a:r>
              <a:rPr lang="en-US" altLang="zh-CN"/>
              <a:t>MATLAB</a:t>
            </a:r>
            <a:r>
              <a:rPr lang="zh-CN" altLang="en-US"/>
              <a:t>窗口下输入的文件名执行，或者在编辑窗口直接按</a:t>
            </a:r>
            <a:r>
              <a:rPr lang="zh-CN" altLang="en-US">
                <a:latin typeface="Arial" panose="020B0604020202020204" pitchFamily="34" charset="0"/>
              </a:rPr>
              <a:t>‘</a:t>
            </a:r>
            <a:r>
              <a:rPr lang="en-US" altLang="zh-CN"/>
              <a:t>Run</a:t>
            </a:r>
            <a:r>
              <a:rPr lang="en-US" altLang="zh-CN">
                <a:latin typeface="Arial" panose="020B0604020202020204" pitchFamily="34" charset="0"/>
              </a:rPr>
              <a:t>’</a:t>
            </a:r>
            <a:r>
              <a:rPr lang="zh-CN" altLang="en-US"/>
              <a:t>键。</a:t>
            </a:r>
            <a:endParaRPr lang="zh-CN" altLang="en-US"/>
          </a:p>
        </p:txBody>
      </p:sp>
      <p:pic>
        <p:nvPicPr>
          <p:cNvPr id="3"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3388" y="2814638"/>
            <a:ext cx="424815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389" y="2814638"/>
            <a:ext cx="56038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23592" y="116632"/>
            <a:ext cx="7058025" cy="63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title"/>
          </p:nvPr>
        </p:nvSpPr>
        <p:spPr>
          <a:noFill/>
        </p:spPr>
        <p:txBody>
          <a:bodyPr/>
          <a:lstStyle/>
          <a:p>
            <a:pPr eaLnBrk="1" hangingPunct="1"/>
            <a:r>
              <a:rPr lang="zh-CN" altLang="en-US"/>
              <a:t>主要内容</a:t>
            </a:r>
            <a:endParaRPr lang="zh-CN" altLang="en-US"/>
          </a:p>
        </p:txBody>
      </p:sp>
      <p:sp>
        <p:nvSpPr>
          <p:cNvPr id="131075" name="Rectangle 7"/>
          <p:cNvSpPr>
            <a:spLocks noGrp="1" noChangeArrowheads="1"/>
          </p:cNvSpPr>
          <p:nvPr>
            <p:ph idx="1"/>
          </p:nvPr>
        </p:nvSpPr>
        <p:spPr/>
        <p:txBody>
          <a:bodyPr/>
          <a:lstStyle/>
          <a:p>
            <a:pPr eaLnBrk="1" hangingPunct="1"/>
            <a:r>
              <a:rPr lang="en-US" altLang="zh-CN"/>
              <a:t>MATLAB</a:t>
            </a:r>
            <a:r>
              <a:rPr lang="zh-CN" altLang="en-US"/>
              <a:t>的基本概念</a:t>
            </a:r>
            <a:endParaRPr lang="zh-CN" altLang="en-US"/>
          </a:p>
          <a:p>
            <a:pPr eaLnBrk="1" hangingPunct="1"/>
            <a:r>
              <a:rPr lang="zh-CN" altLang="en-US"/>
              <a:t>信号及其运算的</a:t>
            </a:r>
            <a:r>
              <a:rPr lang="en-US" altLang="zh-CN"/>
              <a:t>MATLAB</a:t>
            </a:r>
            <a:r>
              <a:rPr lang="zh-CN" altLang="en-US"/>
              <a:t>表示</a:t>
            </a:r>
            <a:endParaRPr lang="zh-CN" altLang="en-US"/>
          </a:p>
          <a:p>
            <a:pPr eaLnBrk="1" hangingPunct="1"/>
            <a:r>
              <a:rPr lang="zh-CN" altLang="en-US"/>
              <a:t>系统描述</a:t>
            </a:r>
            <a:endParaRPr lang="zh-CN" altLang="en-US"/>
          </a:p>
          <a:p>
            <a:pPr eaLnBrk="1" hangingPunct="1"/>
            <a:r>
              <a:rPr lang="zh-CN" altLang="en-US"/>
              <a:t>时域分析</a:t>
            </a:r>
            <a:endParaRPr lang="zh-CN" altLang="en-US"/>
          </a:p>
          <a:p>
            <a:pPr eaLnBrk="1" hangingPunct="1"/>
            <a:r>
              <a:rPr lang="zh-CN" altLang="en-US"/>
              <a:t>频域分析</a:t>
            </a:r>
            <a:endParaRPr lang="zh-CN" altLang="en-US"/>
          </a:p>
          <a:p>
            <a:pPr eaLnBrk="1" hangingPunct="1"/>
            <a:r>
              <a:rPr lang="zh-CN" altLang="en-US">
                <a:solidFill>
                  <a:srgbClr val="FF0000"/>
                </a:solidFill>
              </a:rPr>
              <a:t>稳定性分析</a:t>
            </a:r>
            <a:endParaRPr lang="en-US" altLang="zh-CN"/>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zh-CN" altLang="en-US"/>
              <a:t>稳定性分析</a:t>
            </a:r>
            <a:endParaRPr lang="zh-CN" altLang="en-US"/>
          </a:p>
        </p:txBody>
      </p:sp>
      <p:sp>
        <p:nvSpPr>
          <p:cNvPr id="132099" name="Rectangle 3"/>
          <p:cNvSpPr>
            <a:spLocks noGrp="1" noChangeArrowheads="1"/>
          </p:cNvSpPr>
          <p:nvPr>
            <p:ph idx="1"/>
          </p:nvPr>
        </p:nvSpPr>
        <p:spPr/>
        <p:txBody>
          <a:bodyPr/>
          <a:lstStyle/>
          <a:p>
            <a:pPr algn="just" eaLnBrk="1" hangingPunct="1"/>
            <a:r>
              <a:rPr lang="zh-CN" altLang="en-US" dirty="0"/>
              <a:t>计算系统的极零点</a:t>
            </a:r>
            <a:endParaRPr lang="zh-CN" altLang="en-US" dirty="0"/>
          </a:p>
          <a:p>
            <a:pPr lvl="1" algn="just" eaLnBrk="1" hangingPunct="1"/>
            <a:r>
              <a:rPr lang="zh-CN" altLang="en-US" dirty="0"/>
              <a:t>根据系统的传递函数或者零极点模型利用</a:t>
            </a:r>
            <a:r>
              <a:rPr lang="en-US" altLang="zh-CN" dirty="0" err="1"/>
              <a:t>pzmap</a:t>
            </a:r>
            <a:r>
              <a:rPr lang="zh-CN" altLang="en-US" dirty="0"/>
              <a:t>、</a:t>
            </a:r>
            <a:r>
              <a:rPr lang="en-US" altLang="zh-CN" dirty="0" err="1"/>
              <a:t>zplane</a:t>
            </a:r>
            <a:r>
              <a:rPr lang="zh-CN" altLang="en-US" dirty="0"/>
              <a:t>绘制系统的零极点分布图</a:t>
            </a:r>
            <a:endParaRPr lang="zh-CN" altLang="en-US" dirty="0"/>
          </a:p>
          <a:p>
            <a:pPr lvl="1" algn="just" eaLnBrk="1" hangingPunct="1"/>
            <a:r>
              <a:rPr lang="zh-CN" altLang="en-US" dirty="0"/>
              <a:t>直接计算系统的极零点</a:t>
            </a:r>
            <a:r>
              <a:rPr lang="en-US" altLang="zh-CN" dirty="0"/>
              <a:t>root()</a:t>
            </a:r>
            <a:endParaRPr lang="en-US" altLang="zh-CN" dirty="0"/>
          </a:p>
          <a:p>
            <a:pPr lvl="1" algn="just" eaLnBrk="1" hangingPunct="1"/>
            <a:r>
              <a:rPr lang="en-US" altLang="zh-CN" dirty="0"/>
              <a:t>RH</a:t>
            </a:r>
            <a:r>
              <a:rPr lang="zh-CN" altLang="en-US" dirty="0"/>
              <a:t>准则</a:t>
            </a:r>
            <a:endParaRPr lang="en-US" altLang="zh-CN" dirty="0"/>
          </a:p>
          <a:p>
            <a:pPr algn="just" eaLnBrk="1" hangingPunct="1"/>
            <a:r>
              <a:rPr lang="zh-CN" altLang="en-US" dirty="0"/>
              <a:t>注意点：连续系统、离散系统稳定判断的条件</a:t>
            </a:r>
            <a:endParaRPr lang="en-US" altLang="zh-CN" dirty="0"/>
          </a:p>
          <a:p>
            <a:pPr algn="just" eaLnBrk="1" hangingPunct="1"/>
            <a:endParaRPr lang="en-US" altLang="zh-CN"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zh-CN" altLang="en-US"/>
              <a:t>稳定性分析</a:t>
            </a:r>
            <a:endParaRPr lang="zh-CN" altLang="en-US"/>
          </a:p>
        </p:txBody>
      </p:sp>
      <p:sp>
        <p:nvSpPr>
          <p:cNvPr id="133123" name="Rectangle 3"/>
          <p:cNvSpPr>
            <a:spLocks noGrp="1" noChangeArrowheads="1"/>
          </p:cNvSpPr>
          <p:nvPr>
            <p:ph idx="1"/>
          </p:nvPr>
        </p:nvSpPr>
        <p:spPr/>
        <p:txBody>
          <a:bodyPr/>
          <a:lstStyle/>
          <a:p>
            <a:pPr eaLnBrk="1" hangingPunct="1"/>
            <a:r>
              <a:rPr lang="zh-CN" altLang="en-US" dirty="0"/>
              <a:t>连续系统通常采用</a:t>
            </a:r>
            <a:r>
              <a:rPr lang="en-US" altLang="zh-CN" dirty="0" err="1"/>
              <a:t>pzmap</a:t>
            </a:r>
            <a:r>
              <a:rPr lang="en-US" altLang="zh-CN" dirty="0"/>
              <a:t>()</a:t>
            </a:r>
            <a:r>
              <a:rPr lang="zh-CN" altLang="en-US" dirty="0"/>
              <a:t>，调用参数是系统传递函数，返回值为</a:t>
            </a:r>
            <a:r>
              <a:rPr lang="en-US" altLang="zh-CN" dirty="0"/>
              <a:t>[</a:t>
            </a:r>
            <a:r>
              <a:rPr lang="en-US" altLang="zh-CN" dirty="0" err="1"/>
              <a:t>p,z</a:t>
            </a:r>
            <a:r>
              <a:rPr lang="en-US" altLang="zh-CN" dirty="0"/>
              <a:t>]</a:t>
            </a:r>
            <a:r>
              <a:rPr lang="zh-CN" altLang="en-US" dirty="0"/>
              <a:t>，极点和零点。</a:t>
            </a:r>
            <a:endParaRPr lang="en-US" altLang="zh-CN" dirty="0"/>
          </a:p>
          <a:p>
            <a:pPr eaLnBrk="1" hangingPunct="1"/>
            <a:endParaRPr lang="en-US" altLang="zh-CN" dirty="0"/>
          </a:p>
          <a:p>
            <a:pPr eaLnBrk="1" hangingPunct="1"/>
            <a:r>
              <a:rPr lang="en-US" altLang="zh-CN" dirty="0"/>
              <a:t>[p z]=</a:t>
            </a:r>
            <a:r>
              <a:rPr lang="en-US" altLang="zh-CN" dirty="0" err="1"/>
              <a:t>pzmap</a:t>
            </a:r>
            <a:r>
              <a:rPr lang="en-US" altLang="zh-CN" dirty="0"/>
              <a:t>(sys)</a:t>
            </a:r>
            <a:r>
              <a:rPr lang="zh-CN" altLang="en-US" dirty="0"/>
              <a:t>：返回零、极点向量</a:t>
            </a:r>
            <a:r>
              <a:rPr lang="en-US" altLang="zh-CN" dirty="0"/>
              <a:t>(</a:t>
            </a:r>
            <a:r>
              <a:rPr lang="zh-CN" altLang="en-US" dirty="0"/>
              <a:t>均为列向量</a:t>
            </a:r>
            <a:r>
              <a:rPr lang="en-US" altLang="zh-CN" dirty="0"/>
              <a:t>)</a:t>
            </a:r>
            <a:endParaRPr lang="en-US" altLang="zh-CN" dirty="0"/>
          </a:p>
          <a:p>
            <a:pPr eaLnBrk="1" hangingPunct="1"/>
            <a:r>
              <a:rPr lang="en-US" altLang="zh-CN" dirty="0" err="1"/>
              <a:t>pzmap</a:t>
            </a:r>
            <a:r>
              <a:rPr lang="en-US" altLang="zh-CN" dirty="0"/>
              <a:t>(sys)</a:t>
            </a:r>
            <a:r>
              <a:rPr lang="zh-CN" altLang="en-US" dirty="0"/>
              <a:t>：直接绘制出零极点图</a:t>
            </a:r>
            <a:endParaRPr lang="zh-CN" altLang="zh-CN"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zh-CN" altLang="en-US"/>
              <a:t>稳定性分析</a:t>
            </a:r>
            <a:endParaRPr lang="zh-CN" altLang="en-US"/>
          </a:p>
        </p:txBody>
      </p:sp>
      <p:sp>
        <p:nvSpPr>
          <p:cNvPr id="408579" name="Rectangle 3"/>
          <p:cNvSpPr>
            <a:spLocks noGrp="1" noChangeArrowheads="1"/>
          </p:cNvSpPr>
          <p:nvPr>
            <p:ph idx="1"/>
          </p:nvPr>
        </p:nvSpPr>
        <p:spPr/>
        <p:txBody>
          <a:bodyPr/>
          <a:lstStyle/>
          <a:p>
            <a:pPr eaLnBrk="1" hangingPunct="1">
              <a:defRPr/>
            </a:pPr>
            <a:r>
              <a:rPr lang="zh-CN" altLang="en-US" dirty="0"/>
              <a:t>考虑系统的稳定性</a:t>
            </a:r>
            <a:endParaRPr lang="en-US" altLang="zh-CN" dirty="0"/>
          </a:p>
          <a:p>
            <a:pPr eaLnBrk="1" hangingPunct="1">
              <a:defRPr/>
            </a:pPr>
            <a:endParaRPr lang="en-US" altLang="zh-CN" dirty="0"/>
          </a:p>
          <a:p>
            <a:pPr eaLnBrk="1" hangingPunct="1">
              <a:defRPr/>
            </a:pPr>
            <a:endParaRPr lang="en-US" altLang="zh-CN" dirty="0"/>
          </a:p>
          <a:p>
            <a:pPr eaLnBrk="1" hangingPunct="1">
              <a:defRPr/>
            </a:pPr>
            <a:endParaRPr lang="zh-CN" altLang="en-US" dirty="0"/>
          </a:p>
          <a:p>
            <a:r>
              <a:rPr lang="pt-BR" altLang="zh-CN" sz="2800" b="0" i="0" dirty="0">
                <a:effectLst/>
                <a:latin typeface="Menlo"/>
              </a:rPr>
              <a:t>num = [1 11 30 0];</a:t>
            </a:r>
            <a:endParaRPr lang="pt-BR" altLang="zh-CN" sz="2800" b="0" i="0" dirty="0">
              <a:effectLst/>
              <a:latin typeface="Menlo"/>
            </a:endParaRPr>
          </a:p>
          <a:p>
            <a:r>
              <a:rPr lang="pt-BR" altLang="zh-CN" sz="2800" b="0" i="0" dirty="0">
                <a:effectLst/>
                <a:latin typeface="Menlo"/>
              </a:rPr>
              <a:t>den = [1 9 45 87 50];</a:t>
            </a:r>
            <a:endParaRPr lang="pt-BR" altLang="zh-CN" sz="2800" b="0" i="0" dirty="0">
              <a:effectLst/>
              <a:latin typeface="Menlo"/>
            </a:endParaRPr>
          </a:p>
          <a:p>
            <a:r>
              <a:rPr lang="pt-BR" altLang="zh-CN" sz="2800" b="0" i="0" dirty="0">
                <a:effectLst/>
                <a:latin typeface="Menlo"/>
              </a:rPr>
              <a:t>pzmap(num,den)</a:t>
            </a:r>
            <a:endParaRPr lang="pt-BR" altLang="zh-CN" sz="2800" b="0" i="0" dirty="0">
              <a:effectLst/>
              <a:latin typeface="Menlo"/>
            </a:endParaRPr>
          </a:p>
          <a:p>
            <a:r>
              <a:rPr lang="pt-BR" altLang="zh-CN" sz="2800" b="0" i="0" dirty="0">
                <a:solidFill>
                  <a:srgbClr val="008013"/>
                </a:solidFill>
                <a:effectLst/>
                <a:latin typeface="Menlo"/>
              </a:rPr>
              <a:t>% H = tf(num,den);</a:t>
            </a:r>
            <a:endParaRPr lang="pt-BR" altLang="zh-CN" sz="2800" b="0" i="0" dirty="0">
              <a:effectLst/>
              <a:latin typeface="Menlo"/>
            </a:endParaRPr>
          </a:p>
          <a:p>
            <a:r>
              <a:rPr lang="pt-BR" altLang="zh-CN" sz="2800" b="0" i="0" dirty="0">
                <a:solidFill>
                  <a:srgbClr val="008013"/>
                </a:solidFill>
                <a:effectLst/>
                <a:latin typeface="Menlo"/>
              </a:rPr>
              <a:t>% pzmap(H)</a:t>
            </a:r>
            <a:endParaRPr lang="pt-BR" altLang="zh-CN" sz="2800" b="0" i="0" dirty="0">
              <a:effectLst/>
              <a:latin typeface="Menlo"/>
            </a:endParaRPr>
          </a:p>
          <a:p>
            <a:pPr marL="0" indent="0">
              <a:buNone/>
              <a:defRPr/>
            </a:pPr>
            <a:endParaRPr lang="en-US" altLang="zh-CN" dirty="0"/>
          </a:p>
        </p:txBody>
      </p:sp>
      <p:pic>
        <p:nvPicPr>
          <p:cNvPr id="6" name="图片 5"/>
          <p:cNvPicPr/>
          <p:nvPr/>
        </p:nvPicPr>
        <p:blipFill>
          <a:blip r:embed="rId1"/>
          <a:stretch>
            <a:fillRect/>
          </a:stretch>
        </p:blipFill>
        <p:spPr>
          <a:xfrm>
            <a:off x="5159363" y="981079"/>
            <a:ext cx="7032637" cy="5059070"/>
          </a:xfrm>
          <a:prstGeom prst="rect">
            <a:avLst/>
          </a:prstGeom>
        </p:spPr>
      </p:pic>
      <p:graphicFrame>
        <p:nvGraphicFramePr>
          <p:cNvPr id="7" name="Object 4"/>
          <p:cNvGraphicFramePr>
            <a:graphicFrameLocks noChangeAspect="1"/>
          </p:cNvGraphicFramePr>
          <p:nvPr/>
        </p:nvGraphicFramePr>
        <p:xfrm>
          <a:off x="479376" y="1988840"/>
          <a:ext cx="4824536" cy="983002"/>
        </p:xfrm>
        <a:graphic>
          <a:graphicData uri="http://schemas.openxmlformats.org/presentationml/2006/ole">
            <mc:AlternateContent xmlns:mc="http://schemas.openxmlformats.org/markup-compatibility/2006">
              <mc:Choice xmlns:v="urn:schemas-microsoft-com:vml" Requires="v">
                <p:oleObj spid="_x0000_s142388" name="Equation" r:id="rId2" imgW="2057400" imgH="419100" progId="Equation.DSMT4">
                  <p:embed/>
                </p:oleObj>
              </mc:Choice>
              <mc:Fallback>
                <p:oleObj name="Equation" r:id="rId2" imgW="2057400" imgH="4191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824536" cy="983002"/>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57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579">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857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857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857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稳定性分析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离散系统通常采用</a:t>
                </a:r>
                <a:r>
                  <a:rPr lang="en-US" altLang="zh-CN" dirty="0" err="1"/>
                  <a:t>zplane</a:t>
                </a:r>
                <a:r>
                  <a:rPr lang="en-US" altLang="zh-CN" dirty="0"/>
                  <a:t>()</a:t>
                </a:r>
                <a:r>
                  <a:rPr lang="zh-CN" altLang="en-US" dirty="0"/>
                  <a:t>，调用参数是基于</a:t>
                </a:r>
                <a14:m>
                  <m:oMath xmlns:m="http://schemas.openxmlformats.org/officeDocument/2006/math">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𝒛</m:t>
                        </m:r>
                      </m:e>
                      <m: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p>
                    </m:sSup>
                  </m:oMath>
                </a14:m>
                <a:r>
                  <a:rPr lang="zh-CN" altLang="en-US" dirty="0"/>
                  <a:t>幂次的传递函数</a:t>
                </a:r>
                <a:r>
                  <a:rPr lang="en-US" altLang="zh-CN" dirty="0"/>
                  <a:t>(</a:t>
                </a:r>
                <a:r>
                  <a:rPr lang="en-US" altLang="zh-CN" dirty="0" err="1"/>
                  <a:t>b,a</a:t>
                </a:r>
                <a:r>
                  <a:rPr lang="en-US" altLang="zh-CN" dirty="0"/>
                  <a:t>)</a:t>
                </a:r>
                <a:r>
                  <a:rPr lang="zh-CN" altLang="en-US" dirty="0"/>
                  <a:t>，</a:t>
                </a:r>
                <a:r>
                  <a:rPr lang="en-US" altLang="zh-CN" dirty="0"/>
                  <a:t>b</a:t>
                </a:r>
                <a:r>
                  <a:rPr lang="zh-CN" altLang="en-US" dirty="0"/>
                  <a:t>、</a:t>
                </a:r>
                <a:r>
                  <a:rPr lang="en-US" altLang="zh-CN" dirty="0"/>
                  <a:t>a</a:t>
                </a:r>
                <a:r>
                  <a:rPr lang="zh-CN" altLang="en-US" dirty="0"/>
                  <a:t>均为行向量</a:t>
                </a:r>
                <a:endParaRPr lang="en-US" altLang="zh-CN" dirty="0"/>
              </a:p>
              <a:p>
                <a:r>
                  <a:rPr lang="zh-CN" altLang="en-US" dirty="0"/>
                  <a:t>或者基于列向量的零极点</a:t>
                </a:r>
                <a:r>
                  <a:rPr lang="en-US" altLang="zh-CN" dirty="0"/>
                  <a:t>(</a:t>
                </a:r>
                <a:r>
                  <a:rPr lang="en-US" altLang="zh-CN" dirty="0" err="1"/>
                  <a:t>z,p</a:t>
                </a:r>
                <a:r>
                  <a:rPr lang="en-US" altLang="zh-CN" dirty="0"/>
                  <a:t>)</a:t>
                </a:r>
                <a:endParaRPr lang="en-US" altLang="zh-CN" dirty="0"/>
              </a:p>
              <a:p>
                <a:endParaRPr lang="en-US" altLang="zh-CN" dirty="0"/>
              </a:p>
              <a:p>
                <a:r>
                  <a:rPr lang="en-US" altLang="zh-CN" dirty="0" err="1"/>
                  <a:t>zplane</a:t>
                </a:r>
                <a:r>
                  <a:rPr lang="en-US" altLang="zh-CN" dirty="0"/>
                  <a:t>(</a:t>
                </a:r>
                <a:r>
                  <a:rPr lang="en-US" altLang="zh-CN" dirty="0" err="1"/>
                  <a:t>b,a</a:t>
                </a:r>
                <a:r>
                  <a:rPr lang="en-US" altLang="zh-CN" dirty="0"/>
                  <a:t>)</a:t>
                </a:r>
                <a:r>
                  <a:rPr lang="zh-CN" altLang="en-US" dirty="0"/>
                  <a:t>：</a:t>
                </a:r>
                <a:r>
                  <a:rPr lang="en-US" altLang="zh-CN" dirty="0"/>
                  <a:t>b/a</a:t>
                </a:r>
                <a:r>
                  <a:rPr lang="zh-CN" altLang="en-US" dirty="0"/>
                  <a:t>均为行向量</a:t>
                </a:r>
                <a:endParaRPr lang="en-US" altLang="zh-CN" dirty="0"/>
              </a:p>
              <a:p>
                <a:r>
                  <a:rPr lang="en-US" altLang="zh-CN" dirty="0" err="1"/>
                  <a:t>zplane</a:t>
                </a:r>
                <a:r>
                  <a:rPr lang="en-US" altLang="zh-CN" dirty="0"/>
                  <a:t>(</a:t>
                </a:r>
                <a:r>
                  <a:rPr lang="en-US" altLang="zh-CN" dirty="0" err="1"/>
                  <a:t>z,p</a:t>
                </a:r>
                <a:r>
                  <a:rPr lang="en-US" altLang="zh-CN" dirty="0"/>
                  <a:t>)</a:t>
                </a:r>
                <a:r>
                  <a:rPr lang="zh-CN" altLang="en-US" dirty="0"/>
                  <a:t>：</a:t>
                </a:r>
                <a:r>
                  <a:rPr lang="en-US" altLang="zh-CN" dirty="0"/>
                  <a:t>z/p</a:t>
                </a:r>
                <a:r>
                  <a:rPr lang="zh-CN" altLang="en-US" dirty="0"/>
                  <a:t>均为列向量</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6"/>
                </a:stretch>
              </a:blipFill>
            </p:spPr>
            <p:txBody>
              <a:bodyPr/>
              <a:lstStyle/>
              <a:p>
                <a:r>
                  <a:rPr lang="zh-CN" alt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zh-CN" altLang="en-US"/>
              <a:t>稳定性分析</a:t>
            </a:r>
            <a:endParaRPr lang="zh-CN" altLang="en-US"/>
          </a:p>
        </p:txBody>
      </p:sp>
      <p:sp>
        <p:nvSpPr>
          <p:cNvPr id="408579" name="Rectangle 3"/>
          <p:cNvSpPr>
            <a:spLocks noGrp="1" noChangeArrowheads="1"/>
          </p:cNvSpPr>
          <p:nvPr>
            <p:ph idx="1"/>
          </p:nvPr>
        </p:nvSpPr>
        <p:spPr>
          <a:xfrm>
            <a:off x="609600" y="1196975"/>
            <a:ext cx="10972800" cy="5386384"/>
          </a:xfrm>
        </p:spPr>
        <p:txBody>
          <a:bodyPr>
            <a:normAutofit/>
          </a:bodyPr>
          <a:lstStyle/>
          <a:p>
            <a:pPr eaLnBrk="1" hangingPunct="1">
              <a:defRPr/>
            </a:pPr>
            <a:r>
              <a:rPr lang="zh-CN" altLang="en-US" dirty="0"/>
              <a:t>考虑系统的稳定性</a:t>
            </a: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marL="0" indent="0">
              <a:buNone/>
            </a:pPr>
            <a:r>
              <a:rPr lang="en-US" altLang="zh-CN" dirty="0"/>
              <a:t>b = [1 -0.3];</a:t>
            </a:r>
            <a:endParaRPr lang="en-US" altLang="zh-CN" dirty="0"/>
          </a:p>
          <a:p>
            <a:pPr marL="0" indent="0">
              <a:buNone/>
            </a:pPr>
            <a:r>
              <a:rPr lang="en-US" altLang="zh-CN" dirty="0"/>
              <a:t>a = [1 -0.5  0.8];</a:t>
            </a:r>
            <a:endParaRPr lang="en-US" altLang="zh-CN" dirty="0"/>
          </a:p>
          <a:p>
            <a:pPr marL="0" indent="0">
              <a:buNone/>
            </a:pPr>
            <a:r>
              <a:rPr lang="en-US" altLang="zh-CN" dirty="0"/>
              <a:t>figure()</a:t>
            </a:r>
            <a:endParaRPr lang="en-US" altLang="zh-CN" dirty="0"/>
          </a:p>
          <a:p>
            <a:pPr marL="0" indent="0">
              <a:buNone/>
            </a:pPr>
            <a:r>
              <a:rPr lang="en-US" altLang="zh-CN" dirty="0" err="1"/>
              <a:t>zplane</a:t>
            </a:r>
            <a:r>
              <a:rPr lang="en-US" altLang="zh-CN" dirty="0"/>
              <a:t>(</a:t>
            </a:r>
            <a:r>
              <a:rPr lang="en-US" altLang="zh-CN" dirty="0" err="1"/>
              <a:t>b,a</a:t>
            </a:r>
            <a:r>
              <a:rPr lang="en-US" altLang="zh-CN" dirty="0"/>
              <a:t>)</a:t>
            </a:r>
            <a:endParaRPr lang="en-US" altLang="zh-CN" dirty="0"/>
          </a:p>
        </p:txBody>
      </p:sp>
      <p:graphicFrame>
        <p:nvGraphicFramePr>
          <p:cNvPr id="7" name="Object 4"/>
          <p:cNvGraphicFramePr>
            <a:graphicFrameLocks noChangeAspect="1"/>
          </p:cNvGraphicFramePr>
          <p:nvPr/>
        </p:nvGraphicFramePr>
        <p:xfrm>
          <a:off x="839416" y="1988840"/>
          <a:ext cx="3752850" cy="982662"/>
        </p:xfrm>
        <a:graphic>
          <a:graphicData uri="http://schemas.openxmlformats.org/presentationml/2006/ole">
            <mc:AlternateContent xmlns:mc="http://schemas.openxmlformats.org/markup-compatibility/2006">
              <mc:Choice xmlns:v="urn:schemas-microsoft-com:vml" Requires="v">
                <p:oleObj spid="_x0000_s143413" name="Equation" r:id="rId1" imgW="38404800" imgH="10058400" progId="Equation.DSMT4">
                  <p:embed/>
                </p:oleObj>
              </mc:Choice>
              <mc:Fallback>
                <p:oleObj name="Equation" r:id="rId1" imgW="38404800" imgH="10058400" progId="Equation.DSMT4">
                  <p:embed/>
                  <p:pic>
                    <p:nvPicPr>
                      <p:cNvPr id="0" name="Object 4"/>
                      <p:cNvPicPr>
                        <a:picLocks noChangeAspect="1" noChangeArrowheads="1"/>
                      </p:cNvPicPr>
                      <p:nvPr/>
                    </p:nvPicPr>
                    <p:blipFill>
                      <a:blip r:embed="rId2"/>
                      <a:srcRect/>
                      <a:stretch>
                        <a:fillRect/>
                      </a:stretch>
                    </p:blipFill>
                    <p:spPr bwMode="auto">
                      <a:xfrm>
                        <a:off x="839416" y="1988840"/>
                        <a:ext cx="3752850" cy="982662"/>
                      </a:xfrm>
                      <a:prstGeom prst="rect">
                        <a:avLst/>
                      </a:prstGeom>
                      <a:noFill/>
                      <a:ln>
                        <a:noFill/>
                      </a:ln>
                      <a:effectLst/>
                    </p:spPr>
                  </p:pic>
                </p:oleObj>
              </mc:Fallback>
            </mc:AlternateContent>
          </a:graphicData>
        </a:graphic>
      </p:graphicFrame>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5380745" y="1196975"/>
            <a:ext cx="6354430" cy="48243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57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579">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8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857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稳定性分析</a:t>
            </a:r>
            <a:endParaRPr lang="zh-CN" altLang="en-US" dirty="0"/>
          </a:p>
        </p:txBody>
      </p:sp>
      <p:sp>
        <p:nvSpPr>
          <p:cNvPr id="4" name="内容占位符 3"/>
          <p:cNvSpPr>
            <a:spLocks noGrp="1"/>
          </p:cNvSpPr>
          <p:nvPr>
            <p:ph sz="half" idx="1"/>
          </p:nvPr>
        </p:nvSpPr>
        <p:spPr/>
        <p:txBody>
          <a:bodyPr>
            <a:normAutofit lnSpcReduction="10000"/>
          </a:bodyPr>
          <a:lstStyle/>
          <a:p>
            <a:pPr eaLnBrk="1" hangingPunct="1">
              <a:defRPr/>
            </a:pPr>
            <a:r>
              <a:rPr lang="zh-CN" altLang="en-US" dirty="0"/>
              <a:t>考虑系统的稳定性</a:t>
            </a:r>
            <a:endParaRPr lang="en-US" altLang="zh-CN" dirty="0"/>
          </a:p>
          <a:p>
            <a:pPr eaLnBrk="1" hangingPunct="1">
              <a:defRPr/>
            </a:pPr>
            <a:endParaRPr lang="en-US" altLang="zh-CN" dirty="0"/>
          </a:p>
          <a:p>
            <a:pPr marL="0" indent="0">
              <a:buNone/>
            </a:pPr>
            <a:r>
              <a:rPr lang="zh-CN" altLang="en-US" dirty="0"/>
              <a:t> </a:t>
            </a:r>
            <a:endParaRPr lang="en-US" altLang="zh-CN" dirty="0"/>
          </a:p>
          <a:p>
            <a:r>
              <a:rPr lang="en-US" altLang="zh-CN" sz="1800" b="0" i="0" dirty="0">
                <a:effectLst/>
                <a:latin typeface="Menlo"/>
              </a:rPr>
              <a:t>b = [1 ];</a:t>
            </a:r>
            <a:endParaRPr lang="en-US" altLang="zh-CN" sz="1800" b="0" i="0" dirty="0">
              <a:effectLst/>
              <a:latin typeface="Menlo"/>
            </a:endParaRPr>
          </a:p>
          <a:p>
            <a:r>
              <a:rPr lang="en-US" altLang="zh-CN" sz="1800" b="0" i="0" dirty="0">
                <a:effectLst/>
                <a:latin typeface="Menlo"/>
              </a:rPr>
              <a:t>a = [1 0.8 0.5];</a:t>
            </a:r>
            <a:endParaRPr lang="en-US" altLang="zh-CN" sz="1800" b="0" i="0" dirty="0">
              <a:effectLst/>
              <a:latin typeface="Menlo"/>
            </a:endParaRPr>
          </a:p>
          <a:p>
            <a:r>
              <a:rPr lang="en-US" altLang="zh-CN" sz="1800" b="0" i="0" dirty="0">
                <a:effectLst/>
                <a:latin typeface="Menlo"/>
              </a:rPr>
              <a:t>figure</a:t>
            </a:r>
            <a:endParaRPr lang="en-US" altLang="zh-CN" sz="1800" b="0" i="0" dirty="0">
              <a:effectLst/>
              <a:latin typeface="Menlo"/>
            </a:endParaRPr>
          </a:p>
          <a:p>
            <a:r>
              <a:rPr lang="en-US" altLang="zh-CN" sz="1800" b="0" i="0" dirty="0">
                <a:effectLst/>
                <a:latin typeface="Menlo"/>
              </a:rPr>
              <a:t>subplot(211);</a:t>
            </a:r>
            <a:r>
              <a:rPr lang="en-US" altLang="zh-CN" sz="1800" b="0" i="0" dirty="0" err="1">
                <a:effectLst/>
                <a:latin typeface="Menlo"/>
              </a:rPr>
              <a:t>zplane</a:t>
            </a:r>
            <a:r>
              <a:rPr lang="en-US" altLang="zh-CN" sz="1800" b="0" i="0" dirty="0">
                <a:effectLst/>
                <a:latin typeface="Menlo"/>
              </a:rPr>
              <a:t>(</a:t>
            </a:r>
            <a:r>
              <a:rPr lang="en-US" altLang="zh-CN" sz="1800" b="0" i="0" dirty="0" err="1">
                <a:effectLst/>
                <a:latin typeface="Menlo"/>
              </a:rPr>
              <a:t>b,a</a:t>
            </a:r>
            <a:r>
              <a:rPr lang="en-US" altLang="zh-CN" sz="1800" b="0" i="0" dirty="0">
                <a:effectLst/>
                <a:latin typeface="Menlo"/>
              </a:rPr>
              <a:t>)</a:t>
            </a:r>
            <a:endParaRPr lang="en-US" altLang="zh-CN" sz="1800" b="0" i="0" dirty="0">
              <a:effectLst/>
              <a:latin typeface="Menlo"/>
            </a:endParaRPr>
          </a:p>
          <a:p>
            <a:pPr marL="0" indent="0">
              <a:buNone/>
            </a:pPr>
            <a:r>
              <a:rPr lang="zh-CN" altLang="en-US" dirty="0"/>
              <a:t>或者</a:t>
            </a:r>
            <a:endParaRPr lang="en-US" altLang="zh-CN" dirty="0"/>
          </a:p>
          <a:p>
            <a:r>
              <a:rPr lang="en-US" altLang="zh-CN" sz="1800" b="0" i="0" dirty="0">
                <a:effectLst/>
                <a:latin typeface="Menlo"/>
              </a:rPr>
              <a:t>num = [1 0 0];</a:t>
            </a:r>
            <a:endParaRPr lang="en-US" altLang="zh-CN" sz="1800" b="0" i="0" dirty="0">
              <a:effectLst/>
              <a:latin typeface="Menlo"/>
            </a:endParaRPr>
          </a:p>
          <a:p>
            <a:r>
              <a:rPr lang="en-US" altLang="zh-CN" sz="1800" b="0" i="0" dirty="0">
                <a:effectLst/>
                <a:latin typeface="Menlo"/>
              </a:rPr>
              <a:t>den = [1 0.8 0.5];</a:t>
            </a:r>
            <a:endParaRPr lang="en-US" altLang="zh-CN" sz="1800" b="0" i="0" dirty="0">
              <a:effectLst/>
              <a:latin typeface="Menlo"/>
            </a:endParaRPr>
          </a:p>
          <a:p>
            <a:r>
              <a:rPr lang="en-US" altLang="zh-CN" sz="1800" b="0" i="0" dirty="0">
                <a:effectLst/>
                <a:latin typeface="Menlo"/>
              </a:rPr>
              <a:t>[z p k]=tf2zp(</a:t>
            </a:r>
            <a:r>
              <a:rPr lang="en-US" altLang="zh-CN" sz="1800" b="0" i="0" dirty="0" err="1">
                <a:effectLst/>
                <a:latin typeface="Menlo"/>
              </a:rPr>
              <a:t>num,den</a:t>
            </a:r>
            <a:r>
              <a:rPr lang="en-US" altLang="zh-CN" sz="1800" b="0" i="0" dirty="0">
                <a:effectLst/>
                <a:latin typeface="Menlo"/>
              </a:rPr>
              <a:t>);</a:t>
            </a:r>
            <a:endParaRPr lang="en-US" altLang="zh-CN" sz="1800" b="0" i="0" dirty="0">
              <a:effectLst/>
              <a:latin typeface="Menlo"/>
            </a:endParaRPr>
          </a:p>
          <a:p>
            <a:r>
              <a:rPr lang="en-US" altLang="zh-CN" sz="1800" b="0" i="0" dirty="0">
                <a:effectLst/>
                <a:latin typeface="Menlo"/>
              </a:rPr>
              <a:t>subplot(212);</a:t>
            </a:r>
            <a:r>
              <a:rPr lang="en-US" altLang="zh-CN" sz="1800" b="0" i="0" dirty="0" err="1">
                <a:effectLst/>
                <a:latin typeface="Menlo"/>
              </a:rPr>
              <a:t>zplane</a:t>
            </a:r>
            <a:r>
              <a:rPr lang="en-US" altLang="zh-CN" sz="1800" b="0" i="0" dirty="0">
                <a:effectLst/>
                <a:latin typeface="Menlo"/>
              </a:rPr>
              <a:t>(</a:t>
            </a:r>
            <a:r>
              <a:rPr lang="en-US" altLang="zh-CN" sz="1800" b="0" i="0" dirty="0" err="1">
                <a:effectLst/>
                <a:latin typeface="Menlo"/>
              </a:rPr>
              <a:t>z,p</a:t>
            </a:r>
            <a:r>
              <a:rPr lang="en-US" altLang="zh-CN" sz="1800" b="0" i="0" dirty="0">
                <a:effectLst/>
                <a:latin typeface="Menlo"/>
              </a:rPr>
              <a:t>)</a:t>
            </a:r>
            <a:endParaRPr lang="zh-CN" altLang="en-US" dirty="0"/>
          </a:p>
        </p:txBody>
      </p:sp>
      <p:pic>
        <p:nvPicPr>
          <p:cNvPr id="11" name="内容占位符 10"/>
          <p:cNvPicPr>
            <a:picLocks noGrp="1" noChangeAspect="1"/>
          </p:cNvPicPr>
          <p:nvPr>
            <p:ph sz="half" idx="2"/>
          </p:nvPr>
        </p:nvPicPr>
        <p:blipFill>
          <a:blip r:embed="rId1"/>
          <a:stretch>
            <a:fillRect/>
          </a:stretch>
        </p:blipFill>
        <p:spPr>
          <a:xfrm>
            <a:off x="5994400" y="1210322"/>
            <a:ext cx="5965056" cy="4473792"/>
          </a:xfrm>
        </p:spPr>
      </p:pic>
      <p:graphicFrame>
        <p:nvGraphicFramePr>
          <p:cNvPr id="6" name="Object 4"/>
          <p:cNvGraphicFramePr>
            <a:graphicFrameLocks noChangeAspect="1"/>
          </p:cNvGraphicFramePr>
          <p:nvPr/>
        </p:nvGraphicFramePr>
        <p:xfrm>
          <a:off x="1128713" y="1873250"/>
          <a:ext cx="3752850" cy="923925"/>
        </p:xfrm>
        <a:graphic>
          <a:graphicData uri="http://schemas.openxmlformats.org/presentationml/2006/ole">
            <mc:AlternateContent xmlns:mc="http://schemas.openxmlformats.org/markup-compatibility/2006">
              <mc:Choice xmlns:v="urn:schemas-microsoft-com:vml" Requires="v">
                <p:oleObj spid="_x0000_s144430" name="Equation" r:id="rId2" imgW="38404800" imgH="9448800" progId="Equation.DSMT4">
                  <p:embed/>
                </p:oleObj>
              </mc:Choice>
              <mc:Fallback>
                <p:oleObj name="Equation" r:id="rId2" imgW="38404800" imgH="9448800" progId="Equation.DSMT4">
                  <p:embed/>
                  <p:pic>
                    <p:nvPicPr>
                      <p:cNvPr id="0" name="Object 4"/>
                      <p:cNvPicPr>
                        <a:picLocks noChangeAspect="1" noChangeArrowheads="1"/>
                      </p:cNvPicPr>
                      <p:nvPr/>
                    </p:nvPicPr>
                    <p:blipFill>
                      <a:blip r:embed="rId3"/>
                      <a:srcRect/>
                      <a:stretch>
                        <a:fillRect/>
                      </a:stretch>
                    </p:blipFill>
                    <p:spPr bwMode="auto">
                      <a:xfrm>
                        <a:off x="1128713" y="1873250"/>
                        <a:ext cx="3752850" cy="92392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RH</a:t>
            </a:r>
            <a:r>
              <a:rPr lang="zh-CN" altLang="en-US" dirty="0"/>
              <a:t>准则</a:t>
            </a:r>
            <a:endParaRPr lang="zh-CN" altLang="en-US" dirty="0"/>
          </a:p>
        </p:txBody>
      </p:sp>
      <p:sp>
        <p:nvSpPr>
          <p:cNvPr id="4" name="内容占位符 3"/>
          <p:cNvSpPr>
            <a:spLocks noGrp="1"/>
          </p:cNvSpPr>
          <p:nvPr>
            <p:ph sz="half" idx="2"/>
          </p:nvPr>
        </p:nvSpPr>
        <p:spPr/>
        <p:txBody>
          <a:bodyPr/>
          <a:lstStyle/>
          <a:p>
            <a:r>
              <a:rPr lang="zh-CN" altLang="en-US" dirty="0"/>
              <a:t>根据连续时间系统的特征方程，计算罗斯</a:t>
            </a:r>
            <a:r>
              <a:rPr lang="en-US" altLang="zh-CN" dirty="0"/>
              <a:t>-</a:t>
            </a:r>
            <a:r>
              <a:rPr lang="zh-CN" altLang="en-US" dirty="0"/>
              <a:t>霍维茨数列</a:t>
            </a:r>
            <a:endParaRPr lang="en-US" altLang="zh-CN" dirty="0"/>
          </a:p>
          <a:p>
            <a:r>
              <a:rPr lang="zh-CN" altLang="en-US" dirty="0"/>
              <a:t>如罗斯</a:t>
            </a:r>
            <a:r>
              <a:rPr lang="en-US" altLang="zh-CN" dirty="0"/>
              <a:t>-</a:t>
            </a:r>
            <a:r>
              <a:rPr lang="zh-CN" altLang="en-US" dirty="0"/>
              <a:t>霍维茨数列的符号无变化，则系统稳定；反之，符号有变化，系统不稳定。</a:t>
            </a:r>
            <a:endParaRPr lang="en-US" altLang="zh-CN" dirty="0"/>
          </a:p>
          <a:p>
            <a:endParaRPr lang="zh-CN" altLang="en-US" dirty="0"/>
          </a:p>
        </p:txBody>
      </p:sp>
      <p:pic>
        <p:nvPicPr>
          <p:cNvPr id="5" name="内容占位符 8"/>
          <p:cNvPicPr>
            <a:picLocks noGrp="1" noChangeAspect="1"/>
          </p:cNvPicPr>
          <p:nvPr>
            <p:ph sz="half" idx="1"/>
          </p:nvPr>
        </p:nvPicPr>
        <p:blipFill>
          <a:blip r:embed="rId1"/>
          <a:stretch>
            <a:fillRect/>
          </a:stretch>
        </p:blipFill>
        <p:spPr>
          <a:xfrm>
            <a:off x="767408" y="1196754"/>
            <a:ext cx="4218880" cy="3804723"/>
          </a:xfrm>
          <a:prstGeom prst="rect">
            <a:avLst/>
          </a:prstGeom>
        </p:spPr>
      </p:pic>
      <p:pic>
        <p:nvPicPr>
          <p:cNvPr id="6" name="图片 5"/>
          <p:cNvPicPr>
            <a:picLocks noChangeAspect="1"/>
          </p:cNvPicPr>
          <p:nvPr/>
        </p:nvPicPr>
        <p:blipFill>
          <a:blip r:embed="rId2"/>
          <a:stretch>
            <a:fillRect/>
          </a:stretch>
        </p:blipFill>
        <p:spPr>
          <a:xfrm>
            <a:off x="1127448" y="5733256"/>
            <a:ext cx="5667979" cy="938553"/>
          </a:xfrm>
          <a:prstGeom prst="rect">
            <a:avLst/>
          </a:prstGeom>
        </p:spPr>
      </p:pic>
      <p:pic>
        <p:nvPicPr>
          <p:cNvPr id="7" name="图片 6"/>
          <p:cNvPicPr>
            <a:picLocks noChangeAspect="1"/>
          </p:cNvPicPr>
          <p:nvPr/>
        </p:nvPicPr>
        <p:blipFill>
          <a:blip r:embed="rId3"/>
          <a:stretch>
            <a:fillRect/>
          </a:stretch>
        </p:blipFill>
        <p:spPr>
          <a:xfrm>
            <a:off x="639440" y="4998773"/>
            <a:ext cx="7477125" cy="6477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RH</a:t>
            </a:r>
            <a:r>
              <a:rPr lang="zh-CN" altLang="en-US" dirty="0"/>
              <a:t>准则</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系统特征方程为：</a:t>
                </a:r>
                <a14:m>
                  <m:oMath xmlns:m="http://schemas.openxmlformats.org/officeDocument/2006/math">
                    <m:r>
                      <a:rPr lang="en-US" altLang="zh-CN" b="1" i="1" smtClean="0">
                        <a:latin typeface="Cambria Math" panose="02040503050406030204" pitchFamily="18" charset="0"/>
                      </a:rPr>
                      <m:t>𝟐</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2</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r>
                      <a:rPr lang="en-US" altLang="zh-CN" b="1" i="1" smtClean="0">
                        <a:latin typeface="Cambria Math" panose="02040503050406030204" pitchFamily="18" charset="0"/>
                      </a:rPr>
                      <m:t>=</m:t>
                    </m:r>
                    <m:r>
                      <a:rPr lang="en-US" altLang="zh-CN" b="1" i="1" smtClean="0">
                        <a:latin typeface="Cambria Math" panose="02040503050406030204" pitchFamily="18" charset="0"/>
                      </a:rPr>
                      <m:t>0</m:t>
                    </m:r>
                  </m:oMath>
                </a14:m>
                <a:r>
                  <a:rPr lang="zh-CN" altLang="en-US" dirty="0"/>
                  <a:t>，判断系统稳定性</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系统不稳定</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101366"/>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2351584" y="1988840"/>
            <a:ext cx="5105400"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a:t>命令执行</a:t>
            </a:r>
            <a:endParaRPr lang="zh-CN" altLang="en-US"/>
          </a:p>
        </p:txBody>
      </p:sp>
      <p:pic>
        <p:nvPicPr>
          <p:cNvPr id="24579"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2655270" y="1196975"/>
            <a:ext cx="6881461" cy="4929188"/>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t>命令执行</a:t>
            </a:r>
            <a:endParaRPr lang="zh-CN" altLang="en-US"/>
          </a:p>
        </p:txBody>
      </p:sp>
      <p:sp>
        <p:nvSpPr>
          <p:cNvPr id="25603" name="Rectangle 3"/>
          <p:cNvSpPr>
            <a:spLocks noGrp="1" noChangeArrowheads="1"/>
          </p:cNvSpPr>
          <p:nvPr>
            <p:ph idx="1"/>
          </p:nvPr>
        </p:nvSpPr>
        <p:spPr/>
        <p:txBody>
          <a:bodyPr/>
          <a:lstStyle/>
          <a:p>
            <a:r>
              <a:rPr lang="zh-CN" altLang="en-US"/>
              <a:t>保存的</a:t>
            </a:r>
            <a:r>
              <a:rPr lang="en-US" altLang="zh-CN"/>
              <a:t>.m</a:t>
            </a:r>
            <a:r>
              <a:rPr lang="zh-CN" altLang="en-US"/>
              <a:t>文件要注意，文件名不能为数字，如</a:t>
            </a:r>
            <a:r>
              <a:rPr lang="en-US" altLang="zh-CN"/>
              <a:t>1.m</a:t>
            </a:r>
            <a:r>
              <a:rPr lang="zh-CN" altLang="en-US"/>
              <a:t>、</a:t>
            </a:r>
            <a:r>
              <a:rPr lang="en-US" altLang="zh-CN"/>
              <a:t>4563.m</a:t>
            </a:r>
            <a:r>
              <a:rPr lang="zh-CN" altLang="en-US"/>
              <a:t>，因为在</a:t>
            </a:r>
            <a:r>
              <a:rPr lang="en-US" altLang="zh-CN"/>
              <a:t>MATLAB</a:t>
            </a:r>
            <a:r>
              <a:rPr lang="zh-CN" altLang="en-US"/>
              <a:t>中，如果键入的文件为数字，只会将其默认为数字，而不是对应的</a:t>
            </a:r>
            <a:r>
              <a:rPr lang="en-US" altLang="zh-CN"/>
              <a:t>.m</a:t>
            </a:r>
            <a:r>
              <a:rPr lang="zh-CN" altLang="en-US"/>
              <a:t>文件。</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p:txBody>
          <a:bodyPr/>
          <a:lstStyle/>
          <a:p>
            <a:r>
              <a:rPr lang="en-US" altLang="zh-CN"/>
              <a:t>MATLAB</a:t>
            </a:r>
            <a:r>
              <a:rPr lang="zh-CN" altLang="en-US"/>
              <a:t>程序控制结构</a:t>
            </a:r>
            <a:endParaRPr lang="zh-CN" altLang="en-US"/>
          </a:p>
        </p:txBody>
      </p:sp>
      <p:sp>
        <p:nvSpPr>
          <p:cNvPr id="3" name="内容占位符 2"/>
          <p:cNvSpPr>
            <a:spLocks noGrp="1"/>
          </p:cNvSpPr>
          <p:nvPr>
            <p:ph idx="1"/>
          </p:nvPr>
        </p:nvSpPr>
        <p:spPr/>
        <p:txBody>
          <a:bodyPr/>
          <a:lstStyle/>
          <a:p>
            <a:r>
              <a:rPr lang="en-US" altLang="zh-CN"/>
              <a:t>MATLAB</a:t>
            </a:r>
            <a:r>
              <a:rPr lang="zh-CN" altLang="en-US"/>
              <a:t>与</a:t>
            </a:r>
            <a:r>
              <a:rPr lang="en-US" altLang="zh-CN"/>
              <a:t>C</a:t>
            </a:r>
            <a:r>
              <a:rPr lang="zh-CN" altLang="en-US"/>
              <a:t>语言一样，有三种基本结构</a:t>
            </a:r>
            <a:endParaRPr lang="en-US" altLang="zh-CN"/>
          </a:p>
          <a:p>
            <a:pPr lvl="1"/>
            <a:r>
              <a:rPr lang="zh-CN" altLang="en-US"/>
              <a:t>顺序结构：</a:t>
            </a:r>
            <a:endParaRPr lang="en-US" altLang="zh-CN"/>
          </a:p>
          <a:p>
            <a:pPr lvl="2"/>
            <a:r>
              <a:rPr lang="zh-CN" altLang="en-US"/>
              <a:t>从头到尾逐句执行，直到最后；</a:t>
            </a:r>
            <a:endParaRPr lang="en-US" altLang="zh-CN"/>
          </a:p>
          <a:p>
            <a:pPr lvl="1"/>
            <a:r>
              <a:rPr lang="zh-CN" altLang="en-US"/>
              <a:t>选择结构：</a:t>
            </a:r>
            <a:endParaRPr lang="en-US" altLang="zh-CN"/>
          </a:p>
          <a:p>
            <a:pPr lvl="2"/>
            <a:r>
              <a:rPr lang="zh-CN" altLang="en-US"/>
              <a:t>根据判断条件的结果，决定之后向哪一个分支方向执行</a:t>
            </a:r>
            <a:endParaRPr lang="en-US" altLang="zh-CN"/>
          </a:p>
          <a:p>
            <a:pPr lvl="1"/>
            <a:r>
              <a:rPr lang="zh-CN" altLang="en-US"/>
              <a:t>循环结构：</a:t>
            </a:r>
            <a:endParaRPr lang="en-US" altLang="zh-CN"/>
          </a:p>
          <a:p>
            <a:pPr lvl="2"/>
            <a:r>
              <a:rPr lang="zh-CN" altLang="en-US"/>
              <a:t>在循环体内的一条或多条语句重复多次的执行。</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p:txBody>
          <a:bodyPr/>
          <a:lstStyle/>
          <a:p>
            <a:r>
              <a:rPr lang="en-US" altLang="zh-CN"/>
              <a:t>MATLAB</a:t>
            </a:r>
            <a:r>
              <a:rPr lang="zh-CN" altLang="en-US"/>
              <a:t>中的顺序结构</a:t>
            </a:r>
            <a:endParaRPr lang="zh-CN" altLang="en-US"/>
          </a:p>
        </p:txBody>
      </p:sp>
      <p:sp>
        <p:nvSpPr>
          <p:cNvPr id="3" name="内容占位符 2"/>
          <p:cNvSpPr>
            <a:spLocks noGrp="1"/>
          </p:cNvSpPr>
          <p:nvPr>
            <p:ph idx="1"/>
          </p:nvPr>
        </p:nvSpPr>
        <p:spPr/>
        <p:txBody>
          <a:bodyPr/>
          <a:lstStyle/>
          <a:p>
            <a:pPr marL="0" indent="0">
              <a:buNone/>
            </a:pPr>
            <a:r>
              <a:rPr lang="en-US" altLang="zh-CN" dirty="0"/>
              <a:t>x = input('Input x is:');</a:t>
            </a:r>
            <a:endParaRPr lang="en-US" altLang="zh-CN" dirty="0"/>
          </a:p>
          <a:p>
            <a:pPr marL="0" indent="0">
              <a:buNone/>
            </a:pPr>
            <a:r>
              <a:rPr lang="en-US" altLang="zh-CN" dirty="0"/>
              <a:t>y = input('Input y is:');</a:t>
            </a:r>
            <a:endParaRPr lang="en-US" altLang="zh-CN" dirty="0"/>
          </a:p>
          <a:p>
            <a:pPr marL="0" indent="0">
              <a:buNone/>
            </a:pPr>
            <a:r>
              <a:rPr lang="en-US" altLang="zh-CN" dirty="0"/>
              <a:t>z = x;</a:t>
            </a:r>
            <a:endParaRPr lang="en-US" altLang="zh-CN" dirty="0"/>
          </a:p>
          <a:p>
            <a:pPr marL="0" indent="0">
              <a:buNone/>
            </a:pPr>
            <a:r>
              <a:rPr lang="en-US" altLang="zh-CN" dirty="0"/>
              <a:t>x=y;</a:t>
            </a:r>
            <a:endParaRPr lang="en-US" altLang="zh-CN" dirty="0"/>
          </a:p>
          <a:p>
            <a:pPr marL="0" indent="0">
              <a:buNone/>
            </a:pPr>
            <a:r>
              <a:rPr lang="en-US" altLang="zh-CN" dirty="0"/>
              <a:t>y=z;</a:t>
            </a:r>
            <a:endParaRPr lang="en-US" altLang="zh-CN" dirty="0"/>
          </a:p>
          <a:p>
            <a:pPr marL="0" indent="0">
              <a:buNone/>
            </a:pPr>
            <a:r>
              <a:rPr lang="en-US" altLang="zh-CN" dirty="0" err="1"/>
              <a:t>disp</a:t>
            </a:r>
            <a:r>
              <a:rPr lang="en-US" altLang="zh-CN" dirty="0"/>
              <a:t>('The current x is')</a:t>
            </a:r>
            <a:endParaRPr lang="en-US" altLang="zh-CN" dirty="0"/>
          </a:p>
          <a:p>
            <a:pPr marL="0" indent="0">
              <a:buNone/>
            </a:pPr>
            <a:r>
              <a:rPr lang="en-US" altLang="zh-CN" dirty="0" err="1"/>
              <a:t>disp</a:t>
            </a:r>
            <a:r>
              <a:rPr lang="en-US" altLang="zh-CN" dirty="0"/>
              <a:t>(x);</a:t>
            </a:r>
            <a:endParaRPr lang="en-US" altLang="zh-CN" dirty="0"/>
          </a:p>
          <a:p>
            <a:pPr marL="0" indent="0">
              <a:buNone/>
            </a:pPr>
            <a:r>
              <a:rPr lang="en-US" altLang="zh-CN" dirty="0" err="1"/>
              <a:t>disp</a:t>
            </a:r>
            <a:r>
              <a:rPr lang="en-US" altLang="zh-CN" dirty="0"/>
              <a:t>(['The current y is']);</a:t>
            </a:r>
            <a:endParaRPr lang="en-US" altLang="zh-CN" dirty="0"/>
          </a:p>
          <a:p>
            <a:pPr marL="0" indent="0">
              <a:buNone/>
            </a:pPr>
            <a:r>
              <a:rPr lang="en-US" altLang="zh-CN" dirty="0" err="1"/>
              <a:t>disp</a:t>
            </a:r>
            <a:r>
              <a:rPr lang="en-US" altLang="zh-CN" dirty="0"/>
              <a:t>(y);</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p:txBody>
          <a:bodyPr/>
          <a:lstStyle/>
          <a:p>
            <a:r>
              <a:rPr lang="en-US" altLang="zh-CN"/>
              <a:t>MATLAB</a:t>
            </a:r>
            <a:r>
              <a:rPr lang="zh-CN" altLang="en-US"/>
              <a:t>中的选择结构</a:t>
            </a:r>
            <a:endParaRPr lang="zh-CN" altLang="en-US"/>
          </a:p>
        </p:txBody>
      </p:sp>
      <p:sp>
        <p:nvSpPr>
          <p:cNvPr id="3" name="内容占位符 2"/>
          <p:cNvSpPr>
            <a:spLocks noGrp="1"/>
          </p:cNvSpPr>
          <p:nvPr>
            <p:ph idx="1"/>
          </p:nvPr>
        </p:nvSpPr>
        <p:spPr>
          <a:xfrm>
            <a:off x="633760" y="1295241"/>
            <a:ext cx="3251200" cy="4916806"/>
          </a:xfrm>
        </p:spPr>
        <p:txBody>
          <a:bodyPr/>
          <a:lstStyle/>
          <a:p>
            <a:pPr>
              <a:defRPr/>
            </a:pPr>
            <a:r>
              <a:rPr lang="en-US" altLang="zh-CN" sz="2400" dirty="0"/>
              <a:t>if  </a:t>
            </a:r>
            <a:r>
              <a:rPr lang="zh-CN" altLang="en-US" sz="2400" dirty="0"/>
              <a:t>分支语句</a:t>
            </a:r>
            <a:endParaRPr lang="en-US" altLang="zh-CN" sz="2400" dirty="0"/>
          </a:p>
          <a:p>
            <a:pPr>
              <a:defRPr/>
            </a:pPr>
            <a:endParaRPr lang="en-US" altLang="zh-CN" sz="2400" dirty="0"/>
          </a:p>
          <a:p>
            <a:pPr marL="0" indent="0">
              <a:buNone/>
              <a:defRPr/>
            </a:pPr>
            <a:r>
              <a:rPr lang="en-US" altLang="zh-CN" sz="2400" dirty="0"/>
              <a:t>if   </a:t>
            </a:r>
            <a:r>
              <a:rPr lang="zh-CN" altLang="en-US" sz="2400" dirty="0"/>
              <a:t>条件</a:t>
            </a:r>
            <a:endParaRPr lang="en-US" altLang="zh-CN" sz="2400" dirty="0"/>
          </a:p>
          <a:p>
            <a:pPr marL="0" indent="0">
              <a:buNone/>
              <a:defRPr/>
            </a:pPr>
            <a:r>
              <a:rPr lang="en-US" altLang="zh-CN" sz="2400" dirty="0"/>
              <a:t>     XXXXXX</a:t>
            </a:r>
            <a:endParaRPr lang="en-US" altLang="zh-CN" sz="2400" dirty="0"/>
          </a:p>
          <a:p>
            <a:pPr marL="0" indent="0">
              <a:buNone/>
              <a:defRPr/>
            </a:pPr>
            <a:r>
              <a:rPr lang="en-US" altLang="zh-CN" sz="2400" dirty="0"/>
              <a:t>else</a:t>
            </a:r>
            <a:endParaRPr lang="en-US" altLang="zh-CN" sz="2400" dirty="0"/>
          </a:p>
          <a:p>
            <a:pPr marL="0" indent="0">
              <a:buNone/>
              <a:defRPr/>
            </a:pPr>
            <a:r>
              <a:rPr lang="en-US" altLang="zh-CN" sz="2400" dirty="0"/>
              <a:t>     XXXXXXX</a:t>
            </a:r>
            <a:endParaRPr lang="en-US" altLang="zh-CN" sz="2400" dirty="0"/>
          </a:p>
          <a:p>
            <a:pPr marL="0" indent="0">
              <a:buNone/>
              <a:defRPr/>
            </a:pPr>
            <a:r>
              <a:rPr lang="en-US" altLang="zh-CN" sz="2400" dirty="0"/>
              <a:t>end</a:t>
            </a:r>
            <a:endParaRPr lang="zh-CN" altLang="en-US" sz="2400" dirty="0"/>
          </a:p>
        </p:txBody>
      </p:sp>
      <p:sp>
        <p:nvSpPr>
          <p:cNvPr id="4" name="内容占位符 2"/>
          <p:cNvSpPr txBox="1"/>
          <p:nvPr/>
        </p:nvSpPr>
        <p:spPr bwMode="auto">
          <a:xfrm>
            <a:off x="4429125" y="1270478"/>
            <a:ext cx="3251200"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cs typeface="+mn-cs"/>
              </a:defRPr>
            </a:lvl1pPr>
            <a:lvl2pPr marL="742950" indent="-285750" algn="l" rtl="0" eaLnBrk="0" fontAlgn="base" hangingPunct="0">
              <a:spcBef>
                <a:spcPct val="20000"/>
              </a:spcBef>
              <a:spcAft>
                <a:spcPct val="0"/>
              </a:spcAft>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lgn="l" rtl="0" eaLnBrk="0" fontAlgn="base" hangingPunct="0">
              <a:spcBef>
                <a:spcPct val="20000"/>
              </a:spcBef>
              <a:spcAft>
                <a:spcPct val="0"/>
              </a:spcAft>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lgn="l" rtl="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4pPr>
            <a:lvl5pPr marL="2057400" indent="-228600" algn="l" rtl="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a:lstStyle>
          <a:p>
            <a:pPr>
              <a:defRPr/>
            </a:pPr>
            <a:r>
              <a:rPr lang="zh-CN" altLang="en-US" sz="2400" kern="0" dirty="0"/>
              <a:t>多分支语句</a:t>
            </a:r>
            <a:endParaRPr lang="en-US" altLang="zh-CN" sz="2400" kern="0" dirty="0"/>
          </a:p>
          <a:p>
            <a:pPr>
              <a:defRPr/>
            </a:pPr>
            <a:endParaRPr lang="en-US" altLang="zh-CN" sz="2400" kern="0" dirty="0"/>
          </a:p>
          <a:p>
            <a:pPr marL="0" indent="0">
              <a:buNone/>
              <a:defRPr/>
            </a:pPr>
            <a:r>
              <a:rPr lang="en-US" altLang="zh-CN" sz="2400" kern="0" dirty="0"/>
              <a:t>if   </a:t>
            </a:r>
            <a:r>
              <a:rPr lang="zh-CN" altLang="en-US" sz="2400" kern="0" dirty="0"/>
              <a:t>条件</a:t>
            </a:r>
            <a:r>
              <a:rPr lang="en-US" altLang="zh-CN" sz="2400" kern="0" dirty="0"/>
              <a:t>1</a:t>
            </a:r>
            <a:endParaRPr lang="en-US" altLang="zh-CN" sz="2400" kern="0" dirty="0"/>
          </a:p>
          <a:p>
            <a:pPr marL="0" indent="0">
              <a:buNone/>
              <a:defRPr/>
            </a:pPr>
            <a:r>
              <a:rPr lang="en-US" altLang="zh-CN" sz="2400" kern="0" dirty="0"/>
              <a:t>      XXXXXXX</a:t>
            </a:r>
            <a:endParaRPr lang="en-US" altLang="zh-CN" sz="2400" kern="0" dirty="0"/>
          </a:p>
          <a:p>
            <a:pPr marL="0" indent="0">
              <a:buNone/>
              <a:defRPr/>
            </a:pPr>
            <a:r>
              <a:rPr lang="en-US" altLang="zh-CN" sz="2400" kern="0" dirty="0"/>
              <a:t>elseif  </a:t>
            </a:r>
            <a:r>
              <a:rPr lang="zh-CN" altLang="en-US" sz="2400" kern="0" dirty="0"/>
              <a:t>条件</a:t>
            </a:r>
            <a:r>
              <a:rPr lang="en-US" altLang="zh-CN" sz="2400" kern="0" dirty="0"/>
              <a:t>2</a:t>
            </a:r>
            <a:endParaRPr lang="en-US" altLang="zh-CN" sz="2400" kern="0" dirty="0"/>
          </a:p>
          <a:p>
            <a:pPr marL="0" indent="0">
              <a:buNone/>
              <a:defRPr/>
            </a:pPr>
            <a:r>
              <a:rPr lang="en-US" altLang="zh-CN" sz="2400" kern="0" dirty="0"/>
              <a:t>      XXXXXXX</a:t>
            </a:r>
            <a:endParaRPr lang="en-US" altLang="zh-CN" sz="2400" kern="0" dirty="0"/>
          </a:p>
          <a:p>
            <a:pPr marL="0" indent="0">
              <a:buNone/>
              <a:defRPr/>
            </a:pPr>
            <a:r>
              <a:rPr lang="en-US" altLang="zh-CN" sz="2400" kern="0" dirty="0"/>
              <a:t>elseif  </a:t>
            </a:r>
            <a:r>
              <a:rPr lang="zh-CN" altLang="en-US" sz="2400" kern="0" dirty="0"/>
              <a:t>条件</a:t>
            </a:r>
            <a:r>
              <a:rPr lang="en-US" altLang="zh-CN" sz="2400" kern="0" dirty="0"/>
              <a:t>3</a:t>
            </a:r>
            <a:endParaRPr lang="en-US" altLang="zh-CN" sz="2400" kern="0" dirty="0"/>
          </a:p>
          <a:p>
            <a:pPr marL="0" indent="0">
              <a:buNone/>
              <a:defRPr/>
            </a:pPr>
            <a:r>
              <a:rPr lang="zh-CN" altLang="en-US" sz="2400" kern="0" dirty="0"/>
              <a:t>：</a:t>
            </a:r>
            <a:endParaRPr lang="en-US" altLang="zh-CN" sz="2400" kern="0" dirty="0"/>
          </a:p>
          <a:p>
            <a:pPr marL="0" indent="0">
              <a:buNone/>
              <a:defRPr/>
            </a:pPr>
            <a:r>
              <a:rPr lang="zh-CN" altLang="en-US" sz="2400" kern="0" dirty="0"/>
              <a:t>：</a:t>
            </a:r>
            <a:endParaRPr lang="en-US" altLang="zh-CN" sz="2400" kern="0" dirty="0"/>
          </a:p>
          <a:p>
            <a:pPr marL="0" indent="0">
              <a:buNone/>
              <a:defRPr/>
            </a:pPr>
            <a:r>
              <a:rPr lang="en-US" altLang="zh-CN" sz="2400" kern="0" dirty="0"/>
              <a:t>elseif  </a:t>
            </a:r>
            <a:r>
              <a:rPr lang="zh-CN" altLang="en-US" sz="2400" kern="0" dirty="0"/>
              <a:t>条件</a:t>
            </a:r>
            <a:r>
              <a:rPr lang="en-US" altLang="zh-CN" sz="2400" kern="0" dirty="0"/>
              <a:t>n  </a:t>
            </a:r>
            <a:endParaRPr lang="en-US" altLang="zh-CN" sz="2400" kern="0" dirty="0"/>
          </a:p>
          <a:p>
            <a:pPr marL="0" indent="0">
              <a:buNone/>
              <a:defRPr/>
            </a:pPr>
            <a:r>
              <a:rPr lang="en-US" altLang="zh-CN" sz="2400" kern="0" dirty="0"/>
              <a:t>end</a:t>
            </a:r>
            <a:endParaRPr lang="zh-CN" altLang="en-US" sz="2400" kern="0" dirty="0"/>
          </a:p>
        </p:txBody>
      </p:sp>
      <p:sp>
        <p:nvSpPr>
          <p:cNvPr id="5" name="内容占位符 2"/>
          <p:cNvSpPr txBox="1"/>
          <p:nvPr/>
        </p:nvSpPr>
        <p:spPr bwMode="auto">
          <a:xfrm>
            <a:off x="7896200" y="1125538"/>
            <a:ext cx="325120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cs typeface="+mn-cs"/>
              </a:defRPr>
            </a:lvl1pPr>
            <a:lvl2pPr marL="742950" indent="-285750" algn="l" rtl="0" eaLnBrk="0" fontAlgn="base" hangingPunct="0">
              <a:spcBef>
                <a:spcPct val="20000"/>
              </a:spcBef>
              <a:spcAft>
                <a:spcPct val="0"/>
              </a:spcAft>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lgn="l" rtl="0" eaLnBrk="0" fontAlgn="base" hangingPunct="0">
              <a:spcBef>
                <a:spcPct val="20000"/>
              </a:spcBef>
              <a:spcAft>
                <a:spcPct val="0"/>
              </a:spcAft>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lgn="l" rtl="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4pPr>
            <a:lvl5pPr marL="2057400" indent="-228600" algn="l" rtl="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a:lstStyle>
          <a:p>
            <a:pPr>
              <a:defRPr/>
            </a:pPr>
            <a:r>
              <a:rPr lang="zh-CN" altLang="en-US" sz="2400" kern="0" dirty="0"/>
              <a:t>分层分支语句</a:t>
            </a:r>
            <a:endParaRPr lang="en-US" altLang="zh-CN" sz="2400" kern="0" dirty="0"/>
          </a:p>
          <a:p>
            <a:pPr>
              <a:defRPr/>
            </a:pPr>
            <a:endParaRPr lang="en-US" altLang="zh-CN" sz="2400" kern="0" dirty="0"/>
          </a:p>
          <a:p>
            <a:pPr marL="0" indent="0">
              <a:buNone/>
              <a:defRPr/>
            </a:pPr>
            <a:r>
              <a:rPr lang="en-US" altLang="zh-CN" sz="2400" kern="0" dirty="0"/>
              <a:t>if   </a:t>
            </a:r>
            <a:r>
              <a:rPr lang="zh-CN" altLang="en-US" sz="2400" kern="0" dirty="0"/>
              <a:t>条件</a:t>
            </a:r>
            <a:r>
              <a:rPr lang="en-US" altLang="zh-CN" sz="2400" kern="0" dirty="0"/>
              <a:t>1</a:t>
            </a:r>
            <a:endParaRPr lang="en-US" altLang="zh-CN" sz="2400" kern="0" dirty="0"/>
          </a:p>
          <a:p>
            <a:pPr marL="0" indent="0">
              <a:buNone/>
              <a:defRPr/>
            </a:pPr>
            <a:r>
              <a:rPr lang="en-US" altLang="zh-CN" sz="2400" kern="0" dirty="0"/>
              <a:t>      XXXXXXX</a:t>
            </a:r>
            <a:endParaRPr lang="en-US" altLang="zh-CN" sz="2400" kern="0" dirty="0"/>
          </a:p>
          <a:p>
            <a:pPr marL="0" indent="0">
              <a:buNone/>
              <a:defRPr/>
            </a:pPr>
            <a:r>
              <a:rPr lang="en-US" altLang="zh-CN" sz="2400" kern="0" dirty="0">
                <a:solidFill>
                  <a:schemeClr val="accent6">
                    <a:lumMod val="60000"/>
                    <a:lumOff val="40000"/>
                  </a:schemeClr>
                </a:solidFill>
              </a:rPr>
              <a:t>      if  </a:t>
            </a:r>
            <a:r>
              <a:rPr lang="zh-CN" altLang="en-US" sz="2400" kern="0" dirty="0">
                <a:solidFill>
                  <a:schemeClr val="accent6">
                    <a:lumMod val="60000"/>
                    <a:lumOff val="40000"/>
                  </a:schemeClr>
                </a:solidFill>
              </a:rPr>
              <a:t>条件</a:t>
            </a:r>
            <a:r>
              <a:rPr lang="en-US" altLang="zh-CN" sz="2400" kern="0" dirty="0">
                <a:solidFill>
                  <a:schemeClr val="accent6">
                    <a:lumMod val="60000"/>
                    <a:lumOff val="40000"/>
                  </a:schemeClr>
                </a:solidFill>
              </a:rPr>
              <a:t>1.1</a:t>
            </a:r>
            <a:endParaRPr lang="en-US" altLang="zh-CN" sz="2400" kern="0" dirty="0">
              <a:solidFill>
                <a:schemeClr val="accent6">
                  <a:lumMod val="60000"/>
                  <a:lumOff val="40000"/>
                </a:schemeClr>
              </a:solidFill>
            </a:endParaRPr>
          </a:p>
          <a:p>
            <a:pPr marL="0" indent="0">
              <a:buNone/>
              <a:defRPr/>
            </a:pPr>
            <a:r>
              <a:rPr lang="en-US" altLang="zh-CN" sz="2400" kern="0" dirty="0">
                <a:solidFill>
                  <a:schemeClr val="accent6">
                    <a:lumMod val="60000"/>
                    <a:lumOff val="40000"/>
                  </a:schemeClr>
                </a:solidFill>
              </a:rPr>
              <a:t>      XXXXXXX</a:t>
            </a:r>
            <a:endParaRPr lang="en-US" altLang="zh-CN" sz="2400" kern="0" dirty="0">
              <a:solidFill>
                <a:schemeClr val="accent6">
                  <a:lumMod val="60000"/>
                  <a:lumOff val="40000"/>
                </a:schemeClr>
              </a:solidFill>
            </a:endParaRPr>
          </a:p>
          <a:p>
            <a:pPr marL="0" indent="0">
              <a:buNone/>
              <a:defRPr/>
            </a:pPr>
            <a:r>
              <a:rPr lang="zh-CN" altLang="en-US" sz="2400" kern="0" dirty="0">
                <a:solidFill>
                  <a:schemeClr val="accent6">
                    <a:lumMod val="60000"/>
                    <a:lumOff val="40000"/>
                  </a:schemeClr>
                </a:solidFill>
              </a:rPr>
              <a:t>      </a:t>
            </a:r>
            <a:r>
              <a:rPr lang="en-US" altLang="zh-CN" sz="2400" kern="0" dirty="0">
                <a:solidFill>
                  <a:schemeClr val="accent6">
                    <a:lumMod val="60000"/>
                    <a:lumOff val="40000"/>
                  </a:schemeClr>
                </a:solidFill>
              </a:rPr>
              <a:t>else</a:t>
            </a:r>
            <a:endParaRPr lang="en-US" altLang="zh-CN" sz="2400" kern="0" dirty="0">
              <a:solidFill>
                <a:schemeClr val="accent6">
                  <a:lumMod val="60000"/>
                  <a:lumOff val="40000"/>
                </a:schemeClr>
              </a:solidFill>
            </a:endParaRPr>
          </a:p>
          <a:p>
            <a:pPr marL="0" indent="0">
              <a:buNone/>
              <a:defRPr/>
            </a:pPr>
            <a:r>
              <a:rPr lang="en-US" altLang="zh-CN" sz="2400" kern="0" dirty="0">
                <a:solidFill>
                  <a:schemeClr val="accent6">
                    <a:lumMod val="60000"/>
                    <a:lumOff val="40000"/>
                  </a:schemeClr>
                </a:solidFill>
              </a:rPr>
              <a:t>      XXXXXXX</a:t>
            </a:r>
            <a:endParaRPr lang="en-US" altLang="zh-CN" sz="2400" kern="0" dirty="0">
              <a:solidFill>
                <a:schemeClr val="accent6">
                  <a:lumMod val="60000"/>
                  <a:lumOff val="40000"/>
                </a:schemeClr>
              </a:solidFill>
            </a:endParaRPr>
          </a:p>
          <a:p>
            <a:pPr marL="0" indent="0">
              <a:buNone/>
              <a:defRPr/>
            </a:pPr>
            <a:r>
              <a:rPr lang="en-US" altLang="zh-CN" sz="2400" kern="0" dirty="0">
                <a:solidFill>
                  <a:schemeClr val="accent6">
                    <a:lumMod val="60000"/>
                    <a:lumOff val="40000"/>
                  </a:schemeClr>
                </a:solidFill>
              </a:rPr>
              <a:t>      end</a:t>
            </a:r>
            <a:endParaRPr lang="en-US" altLang="zh-CN" sz="2400" kern="0" dirty="0">
              <a:solidFill>
                <a:schemeClr val="accent6">
                  <a:lumMod val="60000"/>
                  <a:lumOff val="40000"/>
                </a:schemeClr>
              </a:solidFill>
            </a:endParaRPr>
          </a:p>
          <a:p>
            <a:pPr marL="0" indent="0">
              <a:buNone/>
              <a:defRPr/>
            </a:pPr>
            <a:r>
              <a:rPr lang="en-US" altLang="zh-CN" sz="2400" kern="0" dirty="0"/>
              <a:t>else </a:t>
            </a:r>
            <a:endParaRPr lang="en-US" altLang="zh-CN" sz="2400" kern="0" dirty="0"/>
          </a:p>
          <a:p>
            <a:pPr marL="0" indent="0">
              <a:buNone/>
              <a:defRPr/>
            </a:pPr>
            <a:r>
              <a:rPr lang="en-US" altLang="zh-CN" sz="2400" kern="0" dirty="0"/>
              <a:t>     XXXXXXX</a:t>
            </a:r>
            <a:endParaRPr lang="en-US" altLang="zh-CN" sz="2400" kern="0" dirty="0"/>
          </a:p>
          <a:p>
            <a:pPr marL="0" indent="0">
              <a:buNone/>
              <a:defRPr/>
            </a:pPr>
            <a:r>
              <a:rPr lang="en-US" altLang="zh-CN" sz="2400" kern="0" dirty="0"/>
              <a:t>end</a:t>
            </a:r>
            <a:endParaRPr lang="zh-CN" altLang="en-US" sz="2400" kern="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p:nvPr>
        </p:nvSpPr>
        <p:spPr/>
        <p:txBody>
          <a:bodyPr/>
          <a:lstStyle/>
          <a:p>
            <a:r>
              <a:rPr lang="en-US" altLang="zh-CN"/>
              <a:t>MATLAB</a:t>
            </a:r>
            <a:r>
              <a:rPr lang="zh-CN" altLang="en-US"/>
              <a:t>中的循环结构</a:t>
            </a:r>
            <a:endParaRPr lang="zh-CN" altLang="en-US"/>
          </a:p>
        </p:txBody>
      </p:sp>
      <p:sp>
        <p:nvSpPr>
          <p:cNvPr id="34819" name="内容占位符 2"/>
          <p:cNvSpPr>
            <a:spLocks noGrp="1" noChangeArrowheads="1"/>
          </p:cNvSpPr>
          <p:nvPr>
            <p:ph sz="half" idx="1"/>
          </p:nvPr>
        </p:nvSpPr>
        <p:spPr>
          <a:xfrm>
            <a:off x="609600" y="1196754"/>
            <a:ext cx="5384800" cy="4929411"/>
          </a:xfrm>
        </p:spPr>
        <p:txBody>
          <a:bodyPr/>
          <a:lstStyle/>
          <a:p>
            <a:r>
              <a:rPr lang="en-US" altLang="zh-CN" sz="2400" dirty="0"/>
              <a:t>while() </a:t>
            </a:r>
            <a:r>
              <a:rPr lang="zh-CN" altLang="en-US" sz="2400" dirty="0"/>
              <a:t>循环体</a:t>
            </a:r>
            <a:endParaRPr lang="en-US" altLang="zh-CN" sz="2400" dirty="0"/>
          </a:p>
          <a:p>
            <a:pPr marL="400050" lvl="1" indent="0">
              <a:buNone/>
            </a:pPr>
            <a:r>
              <a:rPr lang="zh-CN" altLang="en-US" sz="2400" dirty="0"/>
              <a:t>循环次数不确定，用条件结束</a:t>
            </a:r>
            <a:endParaRPr lang="en-US" altLang="zh-CN" sz="2400" dirty="0"/>
          </a:p>
          <a:p>
            <a:pPr marL="400050" lvl="1" indent="0">
              <a:buNone/>
            </a:pPr>
            <a:endParaRPr lang="en-US" altLang="zh-CN" sz="2400" dirty="0"/>
          </a:p>
          <a:p>
            <a:pPr marL="400050" lvl="1" indent="0">
              <a:buNone/>
            </a:pPr>
            <a:r>
              <a:rPr lang="en-US" altLang="zh-CN" sz="2400" dirty="0" err="1"/>
              <a:t>i</a:t>
            </a:r>
            <a:r>
              <a:rPr lang="en-US" altLang="zh-CN" sz="2400" dirty="0"/>
              <a:t> =1;</a:t>
            </a:r>
            <a:endParaRPr lang="en-US" altLang="zh-CN" sz="2400" dirty="0"/>
          </a:p>
          <a:p>
            <a:pPr marL="400050" lvl="1" indent="0">
              <a:buNone/>
            </a:pPr>
            <a:r>
              <a:rPr lang="en-US" altLang="zh-CN" sz="2400" dirty="0"/>
              <a:t>while(</a:t>
            </a:r>
            <a:r>
              <a:rPr lang="en-US" altLang="zh-CN" sz="2400" dirty="0" err="1"/>
              <a:t>i</a:t>
            </a:r>
            <a:r>
              <a:rPr lang="en-US" altLang="zh-CN" sz="2400" dirty="0"/>
              <a:t> &lt;10)</a:t>
            </a:r>
            <a:endParaRPr lang="en-US" altLang="zh-CN" sz="2400" dirty="0"/>
          </a:p>
          <a:p>
            <a:pPr marL="400050" lvl="1" indent="0">
              <a:buNone/>
            </a:pPr>
            <a:r>
              <a:rPr lang="en-US" altLang="zh-CN" sz="2400" dirty="0"/>
              <a:t>        </a:t>
            </a:r>
            <a:r>
              <a:rPr lang="en-US" altLang="zh-CN" sz="2400" dirty="0" err="1"/>
              <a:t>disp</a:t>
            </a:r>
            <a:r>
              <a:rPr lang="en-US" altLang="zh-CN" sz="2400" dirty="0"/>
              <a:t>('Tom is a good cat but Jerry is smart!')</a:t>
            </a:r>
            <a:endParaRPr lang="en-US" altLang="zh-CN" sz="2400" dirty="0"/>
          </a:p>
          <a:p>
            <a:pPr marL="400050" lvl="1" indent="0">
              <a:buNone/>
            </a:pPr>
            <a:r>
              <a:rPr lang="en-US" altLang="zh-CN" sz="2400" dirty="0"/>
              <a:t>        </a:t>
            </a:r>
            <a:r>
              <a:rPr lang="en-US" altLang="zh-CN" sz="2400" dirty="0" err="1"/>
              <a:t>i</a:t>
            </a:r>
            <a:r>
              <a:rPr lang="en-US" altLang="zh-CN" sz="2400" dirty="0"/>
              <a:t> = </a:t>
            </a:r>
            <a:r>
              <a:rPr lang="en-US" altLang="zh-CN" sz="2400" dirty="0" err="1"/>
              <a:t>i</a:t>
            </a:r>
            <a:r>
              <a:rPr lang="en-US" altLang="zh-CN" sz="2400" dirty="0"/>
              <a:t>+ rand(1,1)*10;</a:t>
            </a:r>
            <a:endParaRPr lang="en-US" altLang="zh-CN" sz="2400" dirty="0"/>
          </a:p>
          <a:p>
            <a:pPr marL="400050" lvl="1" indent="0">
              <a:buNone/>
            </a:pPr>
            <a:r>
              <a:rPr lang="en-US" altLang="zh-CN" sz="2400" dirty="0"/>
              <a:t>end</a:t>
            </a:r>
            <a:endParaRPr lang="zh-CN" altLang="en-US" sz="2400" dirty="0"/>
          </a:p>
        </p:txBody>
      </p:sp>
      <p:sp>
        <p:nvSpPr>
          <p:cNvPr id="8" name="内容占位符 2"/>
          <p:cNvSpPr txBox="1">
            <a:spLocks noGrp="1"/>
          </p:cNvSpPr>
          <p:nvPr>
            <p:ph sz="half" idx="2"/>
          </p:nvPr>
        </p:nvSpPr>
        <p:spPr bwMode="auto">
          <a:xfrm>
            <a:off x="6197600" y="1196975"/>
            <a:ext cx="53848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cs typeface="+mn-cs"/>
              </a:defRPr>
            </a:lvl1pPr>
            <a:lvl2pPr marL="742950" indent="-285750" algn="l" rtl="0" eaLnBrk="0" fontAlgn="base" hangingPunct="0">
              <a:spcBef>
                <a:spcPct val="20000"/>
              </a:spcBef>
              <a:spcAft>
                <a:spcPct val="0"/>
              </a:spcAft>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lgn="l" rtl="0" eaLnBrk="0" fontAlgn="base" hangingPunct="0">
              <a:spcBef>
                <a:spcPct val="20000"/>
              </a:spcBef>
              <a:spcAft>
                <a:spcPct val="0"/>
              </a:spcAft>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lgn="l" rtl="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4pPr>
            <a:lvl5pPr marL="2057400" indent="-228600" algn="l" rtl="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a:lstStyle>
          <a:p>
            <a:pPr>
              <a:defRPr/>
            </a:pPr>
            <a:r>
              <a:rPr lang="en-US" altLang="zh-CN" sz="2400" kern="0" dirty="0"/>
              <a:t>for </a:t>
            </a:r>
            <a:r>
              <a:rPr lang="zh-CN" altLang="en-US" sz="2400" kern="0" dirty="0"/>
              <a:t>循环体</a:t>
            </a:r>
            <a:endParaRPr lang="en-US" altLang="zh-CN" sz="2400" kern="0" dirty="0"/>
          </a:p>
          <a:p>
            <a:pPr marL="400050" lvl="1" indent="0">
              <a:buNone/>
              <a:defRPr/>
            </a:pPr>
            <a:r>
              <a:rPr lang="zh-CN" altLang="en-US" sz="2400" kern="0" dirty="0"/>
              <a:t>循环次数已知，次数够了就结束循环</a:t>
            </a:r>
            <a:endParaRPr lang="en-US" altLang="zh-CN" sz="2400" kern="0" dirty="0"/>
          </a:p>
          <a:p>
            <a:pPr marL="400050" lvl="1" indent="0">
              <a:buNone/>
              <a:defRPr/>
            </a:pPr>
            <a:endParaRPr lang="en-US" altLang="zh-CN" sz="2400" kern="0" dirty="0"/>
          </a:p>
          <a:p>
            <a:pPr marL="400050" lvl="1" indent="0">
              <a:buNone/>
              <a:defRPr/>
            </a:pPr>
            <a:r>
              <a:rPr lang="en-US" altLang="zh-CN" sz="2400" kern="0" dirty="0"/>
              <a:t>for </a:t>
            </a:r>
            <a:r>
              <a:rPr lang="en-US" altLang="zh-CN" sz="2400" kern="0" dirty="0" err="1"/>
              <a:t>i</a:t>
            </a:r>
            <a:r>
              <a:rPr lang="en-US" altLang="zh-CN" sz="2400" kern="0" dirty="0"/>
              <a:t> = 1:5</a:t>
            </a:r>
            <a:endParaRPr lang="en-US" altLang="zh-CN" sz="2400" kern="0" dirty="0"/>
          </a:p>
          <a:p>
            <a:pPr marL="400050" lvl="1" indent="0">
              <a:buNone/>
              <a:defRPr/>
            </a:pPr>
            <a:endParaRPr lang="en-US" altLang="zh-CN" sz="2400" kern="0" dirty="0"/>
          </a:p>
          <a:p>
            <a:pPr marL="400050" lvl="1" indent="0">
              <a:buNone/>
              <a:defRPr/>
            </a:pPr>
            <a:r>
              <a:rPr lang="en-US" altLang="zh-CN" sz="2400" kern="0" dirty="0"/>
              <a:t> </a:t>
            </a:r>
            <a:r>
              <a:rPr lang="en-US" altLang="zh-CN" sz="2400" kern="0" dirty="0" err="1"/>
              <a:t>disp</a:t>
            </a:r>
            <a:r>
              <a:rPr lang="en-US" altLang="zh-CN" sz="2400" kern="0" dirty="0"/>
              <a:t>('Tom is a good cat but Jerry is smart!')</a:t>
            </a:r>
            <a:endParaRPr lang="en-US" altLang="zh-CN" sz="2400" kern="0" dirty="0"/>
          </a:p>
          <a:p>
            <a:pPr marL="400050" lvl="1" indent="0">
              <a:buNone/>
              <a:defRPr/>
            </a:pPr>
            <a:endParaRPr lang="en-US" altLang="zh-CN" sz="2400" kern="0" dirty="0"/>
          </a:p>
          <a:p>
            <a:pPr marL="400050" lvl="1" indent="0">
              <a:buNone/>
              <a:defRPr/>
            </a:pPr>
            <a:r>
              <a:rPr lang="en-US" altLang="zh-CN" sz="2400" kern="0" dirty="0"/>
              <a:t>end</a:t>
            </a:r>
            <a:endParaRPr lang="zh-CN" altLang="en-US" sz="2400" kern="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en-US" altLang="zh-CN"/>
              <a:t>MATLAB</a:t>
            </a:r>
            <a:r>
              <a:rPr lang="zh-CN" altLang="en-US"/>
              <a:t>数据类型</a:t>
            </a:r>
            <a:endParaRPr lang="zh-CN" altLang="en-US"/>
          </a:p>
        </p:txBody>
      </p:sp>
      <p:pic>
        <p:nvPicPr>
          <p:cNvPr id="36867" name="Picture 2" descr="https://pic2.zhimg.com/80/v2-036bd2173ff1fb25d192363c7559f9cd_720w.jpg"/>
          <p:cNvPicPr>
            <a:picLocks noChangeAspect="1" noChangeArrowheads="1"/>
          </p:cNvPicPr>
          <p:nvPr/>
        </p:nvPicPr>
        <p:blipFill>
          <a:blip r:embed="rId1">
            <a:extLst>
              <a:ext uri="{28A0092B-C50C-407E-A947-70E740481C1C}">
                <a14:useLocalDpi xmlns:a14="http://schemas.microsoft.com/office/drawing/2010/main" val="0"/>
              </a:ext>
            </a:extLst>
          </a:blip>
          <a:srcRect l="5267" t="5901" r="3883" b="5901"/>
          <a:stretch>
            <a:fillRect/>
          </a:stretch>
        </p:blipFill>
        <p:spPr bwMode="auto">
          <a:xfrm>
            <a:off x="479376" y="1135850"/>
            <a:ext cx="4478288" cy="545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4"/>
          <p:cNvPicPr>
            <a:picLocks noChangeAspect="1" noChangeArrowheads="1"/>
          </p:cNvPicPr>
          <p:nvPr/>
        </p:nvPicPr>
        <p:blipFill>
          <a:blip r:embed="rId2">
            <a:extLst>
              <a:ext uri="{28A0092B-C50C-407E-A947-70E740481C1C}">
                <a14:useLocalDpi xmlns:a14="http://schemas.microsoft.com/office/drawing/2010/main" val="0"/>
              </a:ext>
            </a:extLst>
          </a:blip>
          <a:srcRect r="27568"/>
          <a:stretch>
            <a:fillRect/>
          </a:stretch>
        </p:blipFill>
        <p:spPr bwMode="auto">
          <a:xfrm>
            <a:off x="5591944" y="1484784"/>
            <a:ext cx="5472608" cy="353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p:txBody>
          <a:bodyPr/>
          <a:lstStyle/>
          <a:p>
            <a:r>
              <a:rPr lang="en-US" altLang="zh-CN"/>
              <a:t>MATLAB</a:t>
            </a:r>
            <a:r>
              <a:rPr lang="zh-CN" altLang="en-US"/>
              <a:t>概述</a:t>
            </a:r>
            <a:endParaRPr lang="zh-CN" altLang="en-US"/>
          </a:p>
        </p:txBody>
      </p:sp>
      <p:sp>
        <p:nvSpPr>
          <p:cNvPr id="10243" name="内容占位符 2"/>
          <p:cNvSpPr>
            <a:spLocks noGrp="1" noChangeArrowheads="1"/>
          </p:cNvSpPr>
          <p:nvPr>
            <p:ph idx="1"/>
          </p:nvPr>
        </p:nvSpPr>
        <p:spPr/>
        <p:txBody>
          <a:bodyPr/>
          <a:lstStyle/>
          <a:p>
            <a:pPr algn="just"/>
            <a:r>
              <a:rPr lang="en-US" altLang="zh-CN" dirty="0"/>
              <a:t>MATLAB</a:t>
            </a:r>
            <a:r>
              <a:rPr lang="zh-CN" altLang="en-US" dirty="0"/>
              <a:t> </a:t>
            </a:r>
            <a:r>
              <a:rPr lang="en-US" altLang="zh-CN" dirty="0"/>
              <a:t>——</a:t>
            </a:r>
            <a:r>
              <a:rPr lang="zh-CN" altLang="en-US" dirty="0"/>
              <a:t>“</a:t>
            </a:r>
            <a:r>
              <a:rPr lang="en-US" altLang="zh-CN" dirty="0" err="1"/>
              <a:t>MAtrix</a:t>
            </a:r>
            <a:r>
              <a:rPr lang="en-US" altLang="zh-CN" dirty="0"/>
              <a:t> </a:t>
            </a:r>
            <a:r>
              <a:rPr lang="en-US" altLang="zh-CN" dirty="0" err="1"/>
              <a:t>LABoratory</a:t>
            </a:r>
            <a:r>
              <a:rPr lang="en-US" altLang="zh-CN" dirty="0"/>
              <a:t>” </a:t>
            </a:r>
            <a:r>
              <a:rPr lang="zh-CN" altLang="en-US" dirty="0"/>
              <a:t>的缩写</a:t>
            </a:r>
            <a:endParaRPr lang="en-US" altLang="zh-CN" dirty="0"/>
          </a:p>
          <a:p>
            <a:r>
              <a:rPr lang="en-US" altLang="zh-CN" dirty="0"/>
              <a:t>MATLAB</a:t>
            </a:r>
            <a:r>
              <a:rPr lang="zh-CN" altLang="en-US" dirty="0"/>
              <a:t>是由美国</a:t>
            </a:r>
            <a:r>
              <a:rPr lang="en-US" altLang="zh-CN" dirty="0"/>
              <a:t>MathWorks</a:t>
            </a:r>
            <a:r>
              <a:rPr lang="zh-CN" altLang="en-US" dirty="0"/>
              <a:t>公司发布的商业软件</a:t>
            </a:r>
            <a:endParaRPr lang="en-US" altLang="zh-CN" dirty="0"/>
          </a:p>
          <a:p>
            <a:pPr algn="just"/>
            <a:r>
              <a:rPr lang="zh-CN" altLang="en-US" dirty="0"/>
              <a:t>将数值分析、矩阵计算、数据可视化以及非线性动态系统的建模和仿真等诸多功能集成在一个易于使用的视窗环境中，为科学研究、工程设计以及必须进行有效数值计算的众多科学领域提供了一种全面的解决方案</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pPr eaLnBrk="1" hangingPunct="1"/>
            <a:r>
              <a:rPr lang="zh-CN" altLang="en-US"/>
              <a:t>变量定义</a:t>
            </a:r>
            <a:endParaRPr lang="zh-CN" altLang="en-US"/>
          </a:p>
        </p:txBody>
      </p:sp>
      <p:sp>
        <p:nvSpPr>
          <p:cNvPr id="26627" name="Rectangle 5"/>
          <p:cNvSpPr>
            <a:spLocks noGrp="1" noChangeArrowheads="1"/>
          </p:cNvSpPr>
          <p:nvPr>
            <p:ph idx="1"/>
          </p:nvPr>
        </p:nvSpPr>
        <p:spPr/>
        <p:txBody>
          <a:bodyPr/>
          <a:lstStyle/>
          <a:p>
            <a:pPr eaLnBrk="1" hangingPunct="1"/>
            <a:r>
              <a:rPr lang="zh-CN" altLang="en-US"/>
              <a:t>不需要变量的类型说明</a:t>
            </a:r>
            <a:endParaRPr lang="zh-CN" altLang="en-US"/>
          </a:p>
          <a:p>
            <a:pPr eaLnBrk="1" hangingPunct="1"/>
            <a:r>
              <a:rPr lang="zh-CN" altLang="en-US"/>
              <a:t>变量名的第一个字符必须是字母</a:t>
            </a:r>
            <a:endParaRPr lang="zh-CN" altLang="en-US"/>
          </a:p>
          <a:p>
            <a:pPr eaLnBrk="1" hangingPunct="1"/>
            <a:r>
              <a:rPr lang="zh-CN" altLang="en-US"/>
              <a:t>变量名长度：不超过</a:t>
            </a:r>
            <a:r>
              <a:rPr lang="en-US" altLang="zh-CN"/>
              <a:t>31</a:t>
            </a:r>
            <a:r>
              <a:rPr lang="zh-CN" altLang="en-US"/>
              <a:t>个字符</a:t>
            </a:r>
            <a:endParaRPr lang="zh-CN" altLang="en-US"/>
          </a:p>
          <a:p>
            <a:pPr eaLnBrk="1" hangingPunct="1"/>
            <a:r>
              <a:rPr lang="zh-CN" altLang="en-US"/>
              <a:t>大写和小写的字母视为不同的字符</a:t>
            </a:r>
            <a:endParaRPr lang="zh-CN" altLang="en-US"/>
          </a:p>
          <a:p>
            <a:pPr eaLnBrk="1" hangingPunct="1">
              <a:buFont typeface="Wingdings" panose="05000000000000000000" pitchFamily="2" charset="2"/>
              <a:buNone/>
            </a:pPr>
            <a:r>
              <a:rPr lang="zh-CN" altLang="en-US"/>
              <a:t>    例如：</a:t>
            </a:r>
            <a:r>
              <a:rPr lang="en-US" altLang="zh-CN"/>
              <a:t>num</a:t>
            </a:r>
            <a:r>
              <a:rPr lang="zh-CN" altLang="en-US"/>
              <a:t>、</a:t>
            </a:r>
            <a:r>
              <a:rPr lang="en-US" altLang="zh-CN"/>
              <a:t>NUM</a:t>
            </a:r>
            <a:endParaRPr lang="en-US" altLang="zh-CN"/>
          </a:p>
          <a:p>
            <a:pPr eaLnBrk="1" hangingPunct="1"/>
            <a:r>
              <a:rPr lang="zh-CN" altLang="en-US"/>
              <a:t>特殊变量：编写程序时不能与此同名</a:t>
            </a:r>
            <a:endParaRPr lang="zh-CN" altLang="en-US"/>
          </a:p>
          <a:p>
            <a:pPr eaLnBrk="1" hangingPunct="1">
              <a:buFont typeface="Wingdings" panose="05000000000000000000" pitchFamily="2" charset="2"/>
              <a:buNone/>
            </a:pPr>
            <a:r>
              <a:rPr lang="zh-CN" altLang="en-US"/>
              <a:t>    </a:t>
            </a:r>
            <a:r>
              <a:rPr lang="en-US" altLang="zh-CN"/>
              <a:t>pi </a:t>
            </a:r>
            <a:r>
              <a:rPr lang="zh-CN" altLang="en-US"/>
              <a:t>表示圆周率，</a:t>
            </a:r>
            <a:r>
              <a:rPr lang="en-US" altLang="zh-CN"/>
              <a:t>inf </a:t>
            </a:r>
            <a:r>
              <a:rPr lang="zh-CN" altLang="en-US"/>
              <a:t>表示无穷大，</a:t>
            </a:r>
            <a:r>
              <a:rPr lang="en-US" altLang="zh-CN"/>
              <a:t>NaN(Not a Number)</a:t>
            </a:r>
            <a:r>
              <a:rPr lang="zh-CN" altLang="en-US"/>
              <a:t>表示不定量，如</a:t>
            </a:r>
            <a:r>
              <a:rPr lang="en-US" altLang="zh-CN"/>
              <a:t>0/0</a:t>
            </a:r>
            <a:r>
              <a:rPr lang="zh-CN" altLang="en-US"/>
              <a: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676400" y="1752600"/>
            <a:ext cx="8534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buClrTx/>
              <a:buFontTx/>
              <a:buChar char="•"/>
            </a:pPr>
            <a:endParaRPr kumimoji="1" lang="zh-CN" altLang="zh-CN" b="0">
              <a:ea typeface="宋体" panose="02010600030101010101" pitchFamily="2" charset="-122"/>
            </a:endParaRPr>
          </a:p>
        </p:txBody>
      </p:sp>
      <p:sp>
        <p:nvSpPr>
          <p:cNvPr id="27651" name="Rectangle 22"/>
          <p:cNvSpPr>
            <a:spLocks noGrp="1" noChangeArrowheads="1"/>
          </p:cNvSpPr>
          <p:nvPr>
            <p:ph type="title"/>
          </p:nvPr>
        </p:nvSpPr>
        <p:spPr/>
        <p:txBody>
          <a:bodyPr/>
          <a:lstStyle/>
          <a:p>
            <a:pPr eaLnBrk="1" hangingPunct="1"/>
            <a:r>
              <a:rPr lang="zh-CN" altLang="en-US"/>
              <a:t>变量定义</a:t>
            </a:r>
            <a:endParaRPr lang="zh-CN" altLang="en-US"/>
          </a:p>
        </p:txBody>
      </p:sp>
      <p:sp>
        <p:nvSpPr>
          <p:cNvPr id="27652" name="Rectangle 23"/>
          <p:cNvSpPr>
            <a:spLocks noGrp="1" noChangeArrowheads="1"/>
          </p:cNvSpPr>
          <p:nvPr>
            <p:ph idx="1"/>
          </p:nvPr>
        </p:nvSpPr>
        <p:spPr/>
        <p:txBody>
          <a:bodyPr/>
          <a:lstStyle/>
          <a:p>
            <a:pPr eaLnBrk="1" hangingPunct="1"/>
            <a:r>
              <a:rPr lang="zh-CN" altLang="en-US" dirty="0"/>
              <a:t>基本变量是实数或复数的矩阵</a:t>
            </a:r>
            <a:r>
              <a:rPr lang="en-US" altLang="zh-CN" dirty="0"/>
              <a:t>(</a:t>
            </a:r>
            <a:r>
              <a:rPr lang="zh-CN" altLang="en-US" dirty="0"/>
              <a:t>向量、标量</a:t>
            </a:r>
            <a:r>
              <a:rPr lang="en-US" altLang="zh-CN" dirty="0"/>
              <a:t>)</a:t>
            </a:r>
            <a:r>
              <a:rPr lang="zh-CN" altLang="en-US" dirty="0"/>
              <a:t>。</a:t>
            </a:r>
            <a:endParaRPr lang="zh-CN" altLang="en-US" dirty="0"/>
          </a:p>
          <a:p>
            <a:pPr eaLnBrk="1" hangingPunct="1"/>
            <a:r>
              <a:rPr lang="zh-CN" altLang="en-US" dirty="0"/>
              <a:t>注意点：</a:t>
            </a:r>
            <a:endParaRPr lang="zh-CN" altLang="en-US" dirty="0"/>
          </a:p>
          <a:p>
            <a:pPr lvl="1" eaLnBrk="1" hangingPunct="1"/>
            <a:r>
              <a:rPr lang="en-US" altLang="zh-CN" dirty="0"/>
              <a:t>MATLAB </a:t>
            </a:r>
            <a:r>
              <a:rPr lang="zh-CN" altLang="en-US" dirty="0"/>
              <a:t>是演算工具，变量在定义的同时需要即时</a:t>
            </a:r>
            <a:r>
              <a:rPr lang="zh-CN" altLang="en-US"/>
              <a:t>赋值，不需要</a:t>
            </a:r>
            <a:r>
              <a:rPr lang="zh-CN" altLang="en-US" dirty="0"/>
              <a:t>先定义变量的类型，如整型、浮点型，再赋值。</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变量定义</a:t>
            </a:r>
            <a:endParaRPr lang="zh-CN" altLang="en-US"/>
          </a:p>
        </p:txBody>
      </p:sp>
      <p:sp>
        <p:nvSpPr>
          <p:cNvPr id="28675" name="Rectangle 4"/>
          <p:cNvSpPr>
            <a:spLocks noGrp="1" noChangeArrowheads="1"/>
          </p:cNvSpPr>
          <p:nvPr>
            <p:ph sz="half" idx="1"/>
          </p:nvPr>
        </p:nvSpPr>
        <p:spPr/>
        <p:txBody>
          <a:bodyPr/>
          <a:lstStyle/>
          <a:p>
            <a:r>
              <a:rPr lang="en-US" altLang="zh-CN"/>
              <a:t>C</a:t>
            </a:r>
            <a:r>
              <a:rPr lang="zh-CN" altLang="en-US"/>
              <a:t>语言</a:t>
            </a:r>
            <a:endParaRPr lang="zh-CN" altLang="en-US"/>
          </a:p>
          <a:p>
            <a:pPr lvl="1"/>
            <a:r>
              <a:rPr lang="en-US" altLang="zh-CN"/>
              <a:t>int a;</a:t>
            </a:r>
            <a:endParaRPr lang="en-US" altLang="zh-CN"/>
          </a:p>
          <a:p>
            <a:pPr lvl="1"/>
            <a:r>
              <a:rPr lang="en-US" altLang="zh-CN"/>
              <a:t>Float b;</a:t>
            </a:r>
            <a:endParaRPr lang="en-US" altLang="zh-CN"/>
          </a:p>
          <a:p>
            <a:pPr lvl="1"/>
            <a:r>
              <a:rPr lang="en-US" altLang="zh-CN"/>
              <a:t>a = 1;</a:t>
            </a:r>
            <a:endParaRPr lang="en-US" altLang="zh-CN"/>
          </a:p>
          <a:p>
            <a:pPr lvl="1"/>
            <a:r>
              <a:rPr lang="en-US" altLang="zh-CN"/>
              <a:t>b = 0.45;</a:t>
            </a:r>
            <a:endParaRPr lang="en-US" altLang="zh-CN"/>
          </a:p>
        </p:txBody>
      </p:sp>
      <p:sp>
        <p:nvSpPr>
          <p:cNvPr id="28676" name="Rectangle 5"/>
          <p:cNvSpPr>
            <a:spLocks noGrp="1" noChangeArrowheads="1"/>
          </p:cNvSpPr>
          <p:nvPr>
            <p:ph sz="half" idx="2"/>
          </p:nvPr>
        </p:nvSpPr>
        <p:spPr/>
        <p:txBody>
          <a:bodyPr/>
          <a:lstStyle/>
          <a:p>
            <a:r>
              <a:rPr lang="en-US" altLang="zh-CN"/>
              <a:t>MATLAB</a:t>
            </a:r>
            <a:endParaRPr lang="en-US" altLang="zh-CN"/>
          </a:p>
          <a:p>
            <a:pPr lvl="1"/>
            <a:r>
              <a:rPr lang="en-US" altLang="zh-CN"/>
              <a:t>a = 34;</a:t>
            </a:r>
            <a:endParaRPr lang="en-US" altLang="zh-CN"/>
          </a:p>
          <a:p>
            <a:pPr lvl="1"/>
            <a:r>
              <a:rPr lang="en-US" altLang="zh-CN"/>
              <a:t>b = 3.485;</a:t>
            </a:r>
            <a:endParaRPr lang="en-US" altLang="zh-CN"/>
          </a:p>
        </p:txBody>
      </p:sp>
      <p:sp>
        <p:nvSpPr>
          <p:cNvPr id="28677" name="Line 6"/>
          <p:cNvSpPr>
            <a:spLocks noChangeShapeType="1"/>
          </p:cNvSpPr>
          <p:nvPr/>
        </p:nvSpPr>
        <p:spPr bwMode="auto">
          <a:xfrm>
            <a:off x="5951538" y="1196976"/>
            <a:ext cx="0" cy="2447925"/>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a:t>变量赋值</a:t>
            </a:r>
            <a:endParaRPr lang="zh-CN" altLang="en-US"/>
          </a:p>
        </p:txBody>
      </p:sp>
      <p:sp>
        <p:nvSpPr>
          <p:cNvPr id="29699" name="Rectangle 3"/>
          <p:cNvSpPr>
            <a:spLocks noGrp="1" noChangeArrowheads="1"/>
          </p:cNvSpPr>
          <p:nvPr>
            <p:ph idx="1"/>
          </p:nvPr>
        </p:nvSpPr>
        <p:spPr/>
        <p:txBody>
          <a:bodyPr/>
          <a:lstStyle/>
          <a:p>
            <a:pPr eaLnBrk="1" hangingPunct="1"/>
            <a:r>
              <a:rPr lang="zh-CN" altLang="en-US"/>
              <a:t>直接赋值</a:t>
            </a:r>
            <a:endParaRPr lang="zh-CN" altLang="en-US"/>
          </a:p>
          <a:p>
            <a:pPr eaLnBrk="1" hangingPunct="1"/>
            <a:r>
              <a:rPr lang="zh-CN" altLang="en-US"/>
              <a:t>冒号赋值</a:t>
            </a:r>
            <a:endParaRPr lang="zh-CN" altLang="en-US"/>
          </a:p>
          <a:p>
            <a:pPr eaLnBrk="1" hangingPunct="1"/>
            <a:r>
              <a:rPr lang="zh-CN" altLang="en-US"/>
              <a:t>函数赋值</a:t>
            </a:r>
            <a:endParaRPr lang="zh-CN" altLang="en-US"/>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zh-CN" altLang="en-US"/>
              <a:t>注意点：</a:t>
            </a:r>
            <a:r>
              <a:rPr lang="en-US" altLang="zh-CN"/>
              <a:t>MATLAB</a:t>
            </a:r>
            <a:r>
              <a:rPr lang="zh-CN" altLang="en-US"/>
              <a:t>是矩阵运算，因此</a:t>
            </a:r>
            <a:r>
              <a:rPr lang="en-US" altLang="zh-CN"/>
              <a:t>MATLAB</a:t>
            </a:r>
            <a:r>
              <a:rPr lang="zh-CN" altLang="en-US"/>
              <a:t>运算的基本变量通常都是矩阵。</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676400" y="1752600"/>
            <a:ext cx="8534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buClrTx/>
              <a:buFontTx/>
              <a:buChar char="•"/>
            </a:pPr>
            <a:endParaRPr kumimoji="1" lang="zh-CN" altLang="zh-CN" b="0">
              <a:ea typeface="宋体" panose="02010600030101010101" pitchFamily="2" charset="-122"/>
            </a:endParaRPr>
          </a:p>
        </p:txBody>
      </p:sp>
      <p:sp>
        <p:nvSpPr>
          <p:cNvPr id="30723" name="Rectangle 7"/>
          <p:cNvSpPr>
            <a:spLocks noGrp="1" noChangeArrowheads="1"/>
          </p:cNvSpPr>
          <p:nvPr>
            <p:ph type="title"/>
          </p:nvPr>
        </p:nvSpPr>
        <p:spPr/>
        <p:txBody>
          <a:bodyPr/>
          <a:lstStyle/>
          <a:p>
            <a:pPr eaLnBrk="1" hangingPunct="1"/>
            <a:r>
              <a:rPr lang="zh-CN" altLang="en-US"/>
              <a:t>直接赋值</a:t>
            </a:r>
            <a:endParaRPr lang="zh-CN" altLang="en-US"/>
          </a:p>
        </p:txBody>
      </p:sp>
      <p:sp>
        <p:nvSpPr>
          <p:cNvPr id="30724" name="Rectangle 8"/>
          <p:cNvSpPr>
            <a:spLocks noGrp="1" noChangeArrowheads="1"/>
          </p:cNvSpPr>
          <p:nvPr>
            <p:ph idx="1"/>
          </p:nvPr>
        </p:nvSpPr>
        <p:spPr/>
        <p:txBody>
          <a:bodyPr/>
          <a:lstStyle/>
          <a:p>
            <a:pPr eaLnBrk="1" hangingPunct="1"/>
            <a:r>
              <a:rPr lang="zh-CN" altLang="en-US"/>
              <a:t>对</a:t>
            </a:r>
            <a:r>
              <a:rPr lang="en-US" altLang="zh-CN"/>
              <a:t>3×3</a:t>
            </a:r>
            <a:r>
              <a:rPr lang="zh-CN" altLang="en-US"/>
              <a:t>的矩阵</a:t>
            </a:r>
            <a:r>
              <a:rPr lang="en-US" altLang="zh-CN"/>
              <a:t>A</a:t>
            </a:r>
            <a:r>
              <a:rPr lang="zh-CN" altLang="en-US"/>
              <a:t>进行赋值</a:t>
            </a:r>
            <a:endParaRPr lang="zh-CN" altLang="en-US"/>
          </a:p>
          <a:p>
            <a:pPr lvl="1" eaLnBrk="1" hangingPunct="1">
              <a:buFont typeface="Wingdings" panose="05000000000000000000" pitchFamily="2" charset="2"/>
              <a:buNone/>
            </a:pPr>
            <a:r>
              <a:rPr lang="zh-CN" altLang="en-US"/>
              <a:t>		</a:t>
            </a:r>
            <a:r>
              <a:rPr lang="en-US" altLang="zh-CN"/>
              <a:t>A=</a:t>
            </a:r>
            <a:r>
              <a:rPr lang="zh-CN" altLang="en-US"/>
              <a:t>［</a:t>
            </a:r>
            <a:r>
              <a:rPr lang="en-US" altLang="zh-CN"/>
              <a:t>1 3 5</a:t>
            </a:r>
            <a:r>
              <a:rPr lang="zh-CN" altLang="en-US"/>
              <a:t>；</a:t>
            </a:r>
            <a:r>
              <a:rPr lang="en-US" altLang="zh-CN"/>
              <a:t>2 4 6</a:t>
            </a:r>
            <a:r>
              <a:rPr lang="zh-CN" altLang="en-US"/>
              <a:t>；</a:t>
            </a:r>
            <a:r>
              <a:rPr lang="en-US" altLang="zh-CN"/>
              <a:t>7 8 9</a:t>
            </a:r>
            <a:r>
              <a:rPr lang="zh-CN" altLang="en-US"/>
              <a:t>］</a:t>
            </a:r>
            <a:endParaRPr lang="zh-CN" altLang="en-US"/>
          </a:p>
          <a:p>
            <a:pPr lvl="1" eaLnBrk="1" hangingPunct="1">
              <a:buFont typeface="Wingdings" panose="05000000000000000000" pitchFamily="2" charset="2"/>
              <a:buNone/>
            </a:pPr>
            <a:r>
              <a:rPr lang="zh-CN" altLang="en-US"/>
              <a:t>		</a:t>
            </a:r>
            <a:r>
              <a:rPr lang="en-US" altLang="zh-CN"/>
              <a:t>A=</a:t>
            </a:r>
            <a:endParaRPr lang="en-US" altLang="zh-CN"/>
          </a:p>
          <a:p>
            <a:pPr lvl="1" eaLnBrk="1" hangingPunct="1">
              <a:buFont typeface="Wingdings" panose="05000000000000000000" pitchFamily="2" charset="2"/>
              <a:buNone/>
            </a:pPr>
            <a:r>
              <a:rPr lang="en-US" altLang="zh-CN"/>
              <a:t>				1  3  5</a:t>
            </a:r>
            <a:endParaRPr lang="en-US" altLang="zh-CN"/>
          </a:p>
          <a:p>
            <a:pPr lvl="1" eaLnBrk="1" hangingPunct="1">
              <a:buFont typeface="Wingdings" panose="05000000000000000000" pitchFamily="2" charset="2"/>
              <a:buNone/>
            </a:pPr>
            <a:r>
              <a:rPr lang="en-US" altLang="zh-CN"/>
              <a:t>				2  4  6</a:t>
            </a:r>
            <a:endParaRPr lang="en-US" altLang="zh-CN"/>
          </a:p>
          <a:p>
            <a:pPr lvl="1" eaLnBrk="1" hangingPunct="1">
              <a:buFont typeface="Wingdings" panose="05000000000000000000" pitchFamily="2" charset="2"/>
              <a:buNone/>
            </a:pPr>
            <a:r>
              <a:rPr lang="en-US" altLang="zh-CN"/>
              <a:t>				7  8  9</a:t>
            </a:r>
            <a:endParaRPr lang="en-US" altLang="zh-CN"/>
          </a:p>
          <a:p>
            <a:pPr lvl="1" eaLnBrk="1" hangingPunct="1">
              <a:buFont typeface="Wingdings" panose="05000000000000000000" pitchFamily="2" charset="2"/>
              <a:buNone/>
            </a:pPr>
            <a:r>
              <a:rPr lang="zh-CN" altLang="en-US"/>
              <a:t>各行元素由分号分隔，同行元素由空格、逗号分隔</a:t>
            </a: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直接赋值</a:t>
            </a:r>
            <a:endParaRPr lang="zh-CN" altLang="en-US"/>
          </a:p>
        </p:txBody>
      </p:sp>
      <p:sp>
        <p:nvSpPr>
          <p:cNvPr id="31747" name="Rectangle 4"/>
          <p:cNvSpPr>
            <a:spLocks noGrp="1" noChangeArrowheads="1"/>
          </p:cNvSpPr>
          <p:nvPr>
            <p:ph sz="half" idx="1"/>
          </p:nvPr>
        </p:nvSpPr>
        <p:spPr/>
        <p:txBody>
          <a:bodyPr/>
          <a:lstStyle/>
          <a:p>
            <a:pPr eaLnBrk="1" hangingPunct="1"/>
            <a:r>
              <a:rPr lang="en-US" altLang="zh-CN" dirty="0"/>
              <a:t>A = [1;2;3]</a:t>
            </a:r>
            <a:endParaRPr lang="en-US" altLang="zh-CN" dirty="0"/>
          </a:p>
          <a:p>
            <a:pPr eaLnBrk="1" hangingPunct="1"/>
            <a:endParaRPr lang="en-US" altLang="zh-CN" dirty="0"/>
          </a:p>
          <a:p>
            <a:pPr eaLnBrk="1" hangingPunct="1"/>
            <a:r>
              <a:rPr lang="zh-CN" altLang="en-US" dirty="0"/>
              <a:t>结果：</a:t>
            </a:r>
            <a:endParaRPr lang="zh-CN" altLang="en-US" dirty="0"/>
          </a:p>
          <a:p>
            <a:pPr eaLnBrk="1" hangingPunct="1"/>
            <a:endParaRPr lang="zh-CN" altLang="en-US" dirty="0"/>
          </a:p>
          <a:p>
            <a:pPr eaLnBrk="1" hangingPunct="1"/>
            <a:r>
              <a:rPr lang="en-US" altLang="zh-CN" dirty="0"/>
              <a:t>A =</a:t>
            </a:r>
            <a:endParaRPr lang="en-US" altLang="zh-CN" dirty="0"/>
          </a:p>
          <a:p>
            <a:pPr eaLnBrk="1" hangingPunct="1">
              <a:buFont typeface="Wingdings" panose="05000000000000000000" pitchFamily="2" charset="2"/>
              <a:buNone/>
            </a:pPr>
            <a:r>
              <a:rPr lang="en-US" altLang="zh-CN" dirty="0"/>
              <a:t>     	1</a:t>
            </a:r>
            <a:endParaRPr lang="en-US" altLang="zh-CN" dirty="0"/>
          </a:p>
          <a:p>
            <a:pPr eaLnBrk="1" hangingPunct="1">
              <a:buFont typeface="Wingdings" panose="05000000000000000000" pitchFamily="2" charset="2"/>
              <a:buNone/>
            </a:pPr>
            <a:r>
              <a:rPr lang="en-US" altLang="zh-CN" dirty="0"/>
              <a:t>	      2</a:t>
            </a:r>
            <a:endParaRPr lang="en-US" altLang="zh-CN" dirty="0"/>
          </a:p>
          <a:p>
            <a:pPr eaLnBrk="1" hangingPunct="1">
              <a:buFont typeface="Wingdings" panose="05000000000000000000" pitchFamily="2" charset="2"/>
              <a:buNone/>
            </a:pPr>
            <a:r>
              <a:rPr lang="en-US" altLang="zh-CN" dirty="0"/>
              <a:t>   	3</a:t>
            </a:r>
            <a:endParaRPr lang="en-US" altLang="zh-CN" dirty="0"/>
          </a:p>
        </p:txBody>
      </p:sp>
      <p:sp>
        <p:nvSpPr>
          <p:cNvPr id="31748" name="Rectangle 5"/>
          <p:cNvSpPr>
            <a:spLocks noGrp="1" noChangeArrowheads="1"/>
          </p:cNvSpPr>
          <p:nvPr>
            <p:ph sz="half" idx="2"/>
          </p:nvPr>
        </p:nvSpPr>
        <p:spPr/>
        <p:txBody>
          <a:bodyPr/>
          <a:lstStyle/>
          <a:p>
            <a:pPr eaLnBrk="1" hangingPunct="1"/>
            <a:r>
              <a:rPr lang="en-US" altLang="zh-CN"/>
              <a:t>A=[1,2,3]</a:t>
            </a:r>
            <a:r>
              <a:rPr lang="zh-CN" altLang="en-US"/>
              <a:t>或者</a:t>
            </a:r>
            <a:endParaRPr lang="zh-CN" altLang="en-US"/>
          </a:p>
          <a:p>
            <a:pPr eaLnBrk="1" hangingPunct="1"/>
            <a:r>
              <a:rPr lang="en-US" altLang="zh-CN"/>
              <a:t>A= [1 2 3]</a:t>
            </a:r>
            <a:endParaRPr lang="en-US" altLang="zh-CN"/>
          </a:p>
          <a:p>
            <a:pPr eaLnBrk="1" hangingPunct="1"/>
            <a:r>
              <a:rPr lang="zh-CN" altLang="en-US"/>
              <a:t>结果：</a:t>
            </a:r>
            <a:endParaRPr lang="zh-CN" altLang="en-US"/>
          </a:p>
          <a:p>
            <a:pPr eaLnBrk="1" hangingPunct="1"/>
            <a:endParaRPr lang="zh-CN" altLang="en-US"/>
          </a:p>
          <a:p>
            <a:pPr eaLnBrk="1" hangingPunct="1"/>
            <a:r>
              <a:rPr lang="en-US" altLang="zh-CN"/>
              <a:t>A = </a:t>
            </a:r>
            <a:endParaRPr lang="en-US" altLang="zh-CN"/>
          </a:p>
          <a:p>
            <a:pPr eaLnBrk="1" hangingPunct="1">
              <a:buFont typeface="Wingdings" panose="05000000000000000000" pitchFamily="2" charset="2"/>
              <a:buNone/>
            </a:pPr>
            <a:r>
              <a:rPr lang="en-US" altLang="zh-CN"/>
              <a:t>     1  2  3</a:t>
            </a:r>
            <a:endParaRPr lang="en-US" altLang="zh-CN"/>
          </a:p>
          <a:p>
            <a:pPr eaLnBrk="1" hangingPunct="1"/>
            <a:endParaRPr lang="en-US" altLang="zh-CN"/>
          </a:p>
        </p:txBody>
      </p:sp>
      <p:sp>
        <p:nvSpPr>
          <p:cNvPr id="31749" name="Line 6"/>
          <p:cNvSpPr>
            <a:spLocks noChangeShapeType="1"/>
          </p:cNvSpPr>
          <p:nvPr/>
        </p:nvSpPr>
        <p:spPr bwMode="auto">
          <a:xfrm>
            <a:off x="5951538" y="1196976"/>
            <a:ext cx="0" cy="4608513"/>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a:t>冒号赋值</a:t>
            </a:r>
            <a:endParaRPr lang="zh-CN" altLang="en-US"/>
          </a:p>
        </p:txBody>
      </p:sp>
      <p:sp>
        <p:nvSpPr>
          <p:cNvPr id="32771" name="Rectangle 3"/>
          <p:cNvSpPr>
            <a:spLocks noGrp="1" noChangeArrowheads="1"/>
          </p:cNvSpPr>
          <p:nvPr>
            <p:ph idx="1"/>
          </p:nvPr>
        </p:nvSpPr>
        <p:spPr/>
        <p:txBody>
          <a:bodyPr/>
          <a:lstStyle/>
          <a:p>
            <a:pPr eaLnBrk="1" hangingPunct="1"/>
            <a:r>
              <a:rPr lang="en-US" altLang="zh-CN"/>
              <a:t>A = S1:S2:S3</a:t>
            </a:r>
            <a:endParaRPr lang="en-US" altLang="zh-CN"/>
          </a:p>
          <a:p>
            <a:pPr lvl="1" eaLnBrk="1" hangingPunct="1">
              <a:buFont typeface="Wingdings" panose="05000000000000000000" pitchFamily="2" charset="2"/>
              <a:buNone/>
            </a:pPr>
            <a:r>
              <a:rPr lang="zh-CN" altLang="en-US"/>
              <a:t>其中</a:t>
            </a:r>
            <a:r>
              <a:rPr lang="en-US" altLang="zh-CN"/>
              <a:t>S1</a:t>
            </a:r>
            <a:r>
              <a:rPr lang="zh-CN" altLang="en-US"/>
              <a:t>为起始值，</a:t>
            </a:r>
            <a:r>
              <a:rPr lang="en-US" altLang="zh-CN"/>
              <a:t>S2</a:t>
            </a:r>
            <a:r>
              <a:rPr lang="zh-CN" altLang="en-US"/>
              <a:t>为步长，</a:t>
            </a:r>
            <a:r>
              <a:rPr lang="en-US" altLang="zh-CN"/>
              <a:t>S3</a:t>
            </a:r>
            <a:r>
              <a:rPr lang="zh-CN" altLang="en-US"/>
              <a:t>为终止值。</a:t>
            </a:r>
            <a:endParaRPr lang="zh-CN" altLang="en-US"/>
          </a:p>
          <a:p>
            <a:pPr lvl="1" eaLnBrk="1" hangingPunct="1">
              <a:buFont typeface="Wingdings" panose="05000000000000000000" pitchFamily="2" charset="2"/>
              <a:buNone/>
            </a:pPr>
            <a:endParaRPr lang="zh-CN" altLang="en-US"/>
          </a:p>
          <a:p>
            <a:pPr lvl="1" eaLnBrk="1" hangingPunct="1">
              <a:buFont typeface="Wingdings" panose="05000000000000000000" pitchFamily="2" charset="2"/>
              <a:buNone/>
            </a:pPr>
            <a:endParaRPr lang="zh-CN" altLang="en-US"/>
          </a:p>
          <a:p>
            <a:pPr lvl="1" eaLnBrk="1" hangingPunct="1">
              <a:buFont typeface="Wingdings" panose="05000000000000000000" pitchFamily="2" charset="2"/>
              <a:buNone/>
            </a:pPr>
            <a:r>
              <a:rPr lang="en-US" altLang="zh-CN"/>
              <a:t>A </a:t>
            </a:r>
            <a:r>
              <a:rPr lang="zh-CN" altLang="en-US"/>
              <a:t>＝ </a:t>
            </a:r>
            <a:r>
              <a:rPr lang="en-US" altLang="zh-CN"/>
              <a:t>1</a:t>
            </a:r>
            <a:r>
              <a:rPr lang="zh-CN" altLang="en-US"/>
              <a:t>：</a:t>
            </a:r>
            <a:r>
              <a:rPr lang="en-US" altLang="zh-CN"/>
              <a:t>2</a:t>
            </a:r>
            <a:r>
              <a:rPr lang="zh-CN" altLang="en-US"/>
              <a:t>：</a:t>
            </a:r>
            <a:r>
              <a:rPr lang="en-US" altLang="zh-CN"/>
              <a:t>10</a:t>
            </a:r>
            <a:endParaRPr lang="en-US" altLang="zh-CN"/>
          </a:p>
          <a:p>
            <a:pPr lvl="1" eaLnBrk="1" hangingPunct="1">
              <a:buFont typeface="Wingdings" panose="05000000000000000000" pitchFamily="2" charset="2"/>
              <a:buNone/>
            </a:pPr>
            <a:r>
              <a:rPr lang="pt-BR" altLang="zh-CN"/>
              <a:t>A =</a:t>
            </a:r>
            <a:endParaRPr lang="pt-BR" altLang="zh-CN"/>
          </a:p>
          <a:p>
            <a:pPr lvl="1" eaLnBrk="1" hangingPunct="1">
              <a:buFont typeface="Wingdings" panose="05000000000000000000" pitchFamily="2" charset="2"/>
              <a:buNone/>
            </a:pPr>
            <a:r>
              <a:rPr lang="pt-BR" altLang="zh-CN"/>
              <a:t>     1     3     5     7     9</a:t>
            </a:r>
            <a:endParaRPr lang="pt-BR" altLang="zh-CN"/>
          </a:p>
          <a:p>
            <a:pPr lvl="1" eaLnBrk="1" hangingPunct="1">
              <a:buFont typeface="Wingdings" panose="05000000000000000000" pitchFamily="2" charset="2"/>
              <a:buNone/>
            </a:pPr>
            <a:endParaRPr lang="en-US" altLang="zh-CN"/>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a:t>冒号赋值</a:t>
            </a:r>
            <a:endParaRPr lang="zh-CN" altLang="en-US"/>
          </a:p>
        </p:txBody>
      </p:sp>
      <p:sp>
        <p:nvSpPr>
          <p:cNvPr id="34819" name="Rectangle 3"/>
          <p:cNvSpPr>
            <a:spLocks noGrp="1" noChangeArrowheads="1"/>
          </p:cNvSpPr>
          <p:nvPr>
            <p:ph idx="1"/>
          </p:nvPr>
        </p:nvSpPr>
        <p:spPr/>
        <p:txBody>
          <a:bodyPr/>
          <a:lstStyle/>
          <a:p>
            <a:pPr marL="609600" indent="-609600">
              <a:buNone/>
            </a:pPr>
            <a:r>
              <a:rPr lang="zh-CN" altLang="en-US" dirty="0"/>
              <a:t>步长</a:t>
            </a:r>
            <a:r>
              <a:rPr lang="en-US" altLang="zh-CN" dirty="0"/>
              <a:t>S2</a:t>
            </a:r>
            <a:r>
              <a:rPr lang="zh-CN" altLang="en-US" dirty="0"/>
              <a:t>的默认值为</a:t>
            </a:r>
            <a:r>
              <a:rPr lang="en-US" altLang="zh-CN" dirty="0"/>
              <a:t>1</a:t>
            </a:r>
            <a:r>
              <a:rPr lang="zh-CN" altLang="en-US" dirty="0"/>
              <a:t>。</a:t>
            </a:r>
            <a:endParaRPr lang="zh-CN" altLang="en-US" dirty="0"/>
          </a:p>
          <a:p>
            <a:pPr marL="609600" indent="-609600">
              <a:buNone/>
            </a:pPr>
            <a:endParaRPr lang="zh-CN" altLang="en-US" dirty="0"/>
          </a:p>
          <a:p>
            <a:pPr marL="609600" indent="-609600">
              <a:buNone/>
            </a:pPr>
            <a:r>
              <a:rPr lang="zh-CN" altLang="en-US" dirty="0"/>
              <a:t> </a:t>
            </a:r>
            <a:r>
              <a:rPr lang="en-US" altLang="zh-CN" dirty="0"/>
              <a:t>A = 1:0.2:3</a:t>
            </a:r>
            <a:endParaRPr lang="en-US" altLang="zh-CN" dirty="0"/>
          </a:p>
          <a:p>
            <a:pPr marL="609600" indent="-609600">
              <a:buNone/>
            </a:pPr>
            <a:endParaRPr lang="en-US" altLang="zh-CN" dirty="0"/>
          </a:p>
          <a:p>
            <a:pPr marL="609600" indent="-609600">
              <a:buNone/>
            </a:pPr>
            <a:r>
              <a:rPr lang="en-US" altLang="zh-CN" dirty="0"/>
              <a:t> A = </a:t>
            </a:r>
            <a:endParaRPr lang="en-US" altLang="zh-CN" dirty="0"/>
          </a:p>
          <a:p>
            <a:pPr marL="609600" indent="-609600">
              <a:buNone/>
            </a:pPr>
            <a:r>
              <a:rPr lang="en-US" altLang="zh-CN" dirty="0"/>
              <a:t> 1.0000    1.2000    1.4000    1.6000    1.8000    2.0000    2.2000</a:t>
            </a:r>
            <a:endParaRPr lang="en-US" altLang="zh-CN" dirty="0"/>
          </a:p>
          <a:p>
            <a:pPr marL="609600" indent="-609600">
              <a:buNone/>
            </a:pPr>
            <a:r>
              <a:rPr lang="en-US" altLang="zh-CN" dirty="0"/>
              <a:t>    2.4000    2.6000    2.8000    3.0000</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pPr eaLnBrk="1" hangingPunct="1"/>
            <a:r>
              <a:rPr lang="zh-CN" altLang="en-US"/>
              <a:t>函数赋值</a:t>
            </a:r>
            <a:endParaRPr lang="zh-CN" altLang="en-US"/>
          </a:p>
        </p:txBody>
      </p:sp>
      <p:sp>
        <p:nvSpPr>
          <p:cNvPr id="30723" name="Rectangle 5"/>
          <p:cNvSpPr>
            <a:spLocks noGrp="1" noChangeArrowheads="1"/>
          </p:cNvSpPr>
          <p:nvPr>
            <p:ph idx="1"/>
          </p:nvPr>
        </p:nvSpPr>
        <p:spPr/>
        <p:txBody>
          <a:bodyPr/>
          <a:lstStyle/>
          <a:p>
            <a:pPr eaLnBrk="1" hangingPunct="1"/>
            <a:r>
              <a:rPr lang="en-US" altLang="zh-CN" dirty="0"/>
              <a:t>[ </a:t>
            </a:r>
            <a:r>
              <a:rPr lang="zh-CN" altLang="en-US" dirty="0"/>
              <a:t>返回变量列表</a:t>
            </a:r>
            <a:r>
              <a:rPr lang="en-US" altLang="zh-CN" dirty="0"/>
              <a:t>] </a:t>
            </a:r>
            <a:r>
              <a:rPr lang="zh-CN" altLang="en-US" dirty="0"/>
              <a:t>＝ 函数名</a:t>
            </a:r>
            <a:r>
              <a:rPr lang="en-US" altLang="zh-CN" dirty="0"/>
              <a:t>(</a:t>
            </a:r>
            <a:r>
              <a:rPr lang="zh-CN" altLang="en-US" dirty="0"/>
              <a:t>输入变量列表</a:t>
            </a:r>
            <a:r>
              <a:rPr lang="en-US" altLang="zh-CN" dirty="0"/>
              <a:t>)</a:t>
            </a:r>
            <a:endParaRPr lang="en-US" altLang="zh-CN" dirty="0"/>
          </a:p>
          <a:p>
            <a:pPr lvl="1" eaLnBrk="1" hangingPunct="1">
              <a:buFont typeface="Wingdings" panose="05000000000000000000" pitchFamily="2" charset="2"/>
              <a:buNone/>
            </a:pPr>
            <a:r>
              <a:rPr lang="zh-CN" altLang="en-US" dirty="0"/>
              <a:t>如果我们要定义</a:t>
            </a:r>
            <a:r>
              <a:rPr lang="en-US" altLang="zh-CN" dirty="0"/>
              <a:t>x = sin(t)</a:t>
            </a:r>
            <a:r>
              <a:rPr lang="zh-CN" altLang="en-US" dirty="0"/>
              <a:t>的函数</a:t>
            </a:r>
            <a:endParaRPr lang="en-US" altLang="zh-CN" dirty="0"/>
          </a:p>
          <a:p>
            <a:pPr lvl="1" eaLnBrk="1" hangingPunct="1">
              <a:buFont typeface="Wingdings" panose="05000000000000000000" pitchFamily="2" charset="2"/>
              <a:buNone/>
            </a:pPr>
            <a:endParaRPr lang="en-US" altLang="zh-CN" dirty="0"/>
          </a:p>
          <a:p>
            <a:pPr lvl="1" eaLnBrk="1" hangingPunct="1">
              <a:buFont typeface="Wingdings" panose="05000000000000000000" pitchFamily="2" charset="2"/>
              <a:buNone/>
            </a:pPr>
            <a:r>
              <a:rPr lang="en-US" altLang="zh-CN" dirty="0"/>
              <a:t> t =0:0.1:1</a:t>
            </a:r>
            <a:endParaRPr lang="en-US" altLang="zh-CN" dirty="0"/>
          </a:p>
          <a:p>
            <a:pPr lvl="1" eaLnBrk="1" hangingPunct="1">
              <a:buFont typeface="Wingdings" panose="05000000000000000000" pitchFamily="2" charset="2"/>
              <a:buNone/>
            </a:pPr>
            <a:r>
              <a:rPr lang="en-US" altLang="zh-CN" dirty="0"/>
              <a:t> x = sin(t)</a:t>
            </a:r>
            <a:endParaRPr lang="en-US" altLang="zh-CN" dirty="0"/>
          </a:p>
          <a:p>
            <a:pPr lvl="1" eaLnBrk="1" hangingPunct="1">
              <a:buFont typeface="Wingdings" panose="05000000000000000000" pitchFamily="2" charset="2"/>
              <a:buNone/>
            </a:pPr>
            <a:r>
              <a:rPr lang="es-ES" altLang="zh-CN" dirty="0"/>
              <a:t> x =</a:t>
            </a:r>
            <a:r>
              <a:rPr lang="en-US" altLang="zh-CN" dirty="0"/>
              <a:t>0    0.0998    0.1987    0.2955    0.3894    0.4794    0.5646</a:t>
            </a:r>
            <a:endParaRPr lang="en-US" altLang="zh-CN" dirty="0"/>
          </a:p>
          <a:p>
            <a:pPr lvl="1">
              <a:buNone/>
            </a:pPr>
            <a:r>
              <a:rPr lang="en-US" altLang="zh-CN" dirty="0"/>
              <a:t>    0.6442    0.7174    0.7833    0.8415</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3" end="3"/>
                                            </p:txEl>
                                          </p:spTgt>
                                        </p:tgtEl>
                                        <p:attrNameLst>
                                          <p:attrName>style.visibility</p:attrName>
                                        </p:attrNameLst>
                                      </p:cBhvr>
                                      <p:to>
                                        <p:strVal val="visible"/>
                                      </p:to>
                                    </p:set>
                                    <p:animEffect transition="in" filter="barn(inVertical)">
                                      <p:cBhvr>
                                        <p:cTn id="7" dur="500"/>
                                        <p:tgtEl>
                                          <p:spTgt spid="307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23">
                                            <p:txEl>
                                              <p:pRg st="4" end="4"/>
                                            </p:txEl>
                                          </p:spTgt>
                                        </p:tgtEl>
                                        <p:attrNameLst>
                                          <p:attrName>style.visibility</p:attrName>
                                        </p:attrNameLst>
                                      </p:cBhvr>
                                      <p:to>
                                        <p:strVal val="visible"/>
                                      </p:to>
                                    </p:set>
                                    <p:animEffect transition="in" filter="barn(inVertical)">
                                      <p:cBhvr>
                                        <p:cTn id="12" dur="500"/>
                                        <p:tgtEl>
                                          <p:spTgt spid="3072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23">
                                            <p:txEl>
                                              <p:pRg st="5" end="5"/>
                                            </p:txEl>
                                          </p:spTgt>
                                        </p:tgtEl>
                                        <p:attrNameLst>
                                          <p:attrName>style.visibility</p:attrName>
                                        </p:attrNameLst>
                                      </p:cBhvr>
                                      <p:to>
                                        <p:strVal val="visible"/>
                                      </p:to>
                                    </p:set>
                                    <p:animEffect transition="in" filter="barn(inVertical)">
                                      <p:cBhvr>
                                        <p:cTn id="17" dur="500"/>
                                        <p:tgtEl>
                                          <p:spTgt spid="30723">
                                            <p:txEl>
                                              <p:pRg st="5" end="5"/>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0723">
                                            <p:txEl>
                                              <p:pRg st="6" end="6"/>
                                            </p:txEl>
                                          </p:spTgt>
                                        </p:tgtEl>
                                        <p:attrNameLst>
                                          <p:attrName>style.visibility</p:attrName>
                                        </p:attrNameLst>
                                      </p:cBhvr>
                                      <p:to>
                                        <p:strVal val="visible"/>
                                      </p:to>
                                    </p:set>
                                    <p:animEffect transition="in" filter="barn(inVertical)">
                                      <p:cBhvr>
                                        <p:cTn id="20"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zh-CN" altLang="en-US"/>
              <a:t>函数赋值</a:t>
            </a:r>
            <a:endParaRPr lang="zh-CN" altLang="en-US"/>
          </a:p>
        </p:txBody>
      </p:sp>
      <p:sp>
        <p:nvSpPr>
          <p:cNvPr id="36867" name="内容占位符 2"/>
          <p:cNvSpPr>
            <a:spLocks noGrp="1" noChangeArrowheads="1"/>
          </p:cNvSpPr>
          <p:nvPr>
            <p:ph idx="1"/>
          </p:nvPr>
        </p:nvSpPr>
        <p:spPr/>
        <p:txBody>
          <a:bodyPr/>
          <a:lstStyle/>
          <a:p>
            <a:r>
              <a:rPr lang="zh-CN" altLang="en-US"/>
              <a:t>不要出现以下定义：</a:t>
            </a:r>
            <a:endParaRPr lang="en-US" altLang="zh-CN"/>
          </a:p>
          <a:p>
            <a:pPr lvl="1"/>
            <a:r>
              <a:rPr lang="en-US" altLang="zh-CN"/>
              <a:t> for t =0:4</a:t>
            </a:r>
            <a:endParaRPr lang="en-US" altLang="zh-CN"/>
          </a:p>
          <a:p>
            <a:pPr lvl="1"/>
            <a:r>
              <a:rPr lang="en-US" altLang="zh-CN"/>
              <a:t>       x = sin(t)</a:t>
            </a:r>
            <a:endParaRPr lang="en-US" altLang="zh-CN"/>
          </a:p>
          <a:p>
            <a:pPr lvl="1"/>
            <a:r>
              <a:rPr lang="en-US" altLang="zh-CN"/>
              <a:t> end</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noChangeArrowheads="1"/>
          </p:cNvSpPr>
          <p:nvPr>
            <p:ph type="title"/>
          </p:nvPr>
        </p:nvSpPr>
        <p:spPr/>
        <p:txBody>
          <a:bodyPr/>
          <a:lstStyle/>
          <a:p>
            <a:r>
              <a:rPr lang="en-US" altLang="zh-CN" dirty="0"/>
              <a:t>MATLAB</a:t>
            </a:r>
            <a:r>
              <a:rPr lang="zh-CN" altLang="en-US" dirty="0"/>
              <a:t>安装</a:t>
            </a:r>
            <a:endParaRPr lang="zh-CN" altLang="en-US" dirty="0"/>
          </a:p>
        </p:txBody>
      </p:sp>
      <p:sp>
        <p:nvSpPr>
          <p:cNvPr id="2" name="内容占位符 1"/>
          <p:cNvSpPr>
            <a:spLocks noGrp="1"/>
          </p:cNvSpPr>
          <p:nvPr>
            <p:ph idx="1"/>
          </p:nvPr>
        </p:nvSpPr>
        <p:spPr/>
        <p:txBody>
          <a:bodyPr/>
          <a:lstStyle/>
          <a:p>
            <a:r>
              <a:rPr lang="zh-CN" altLang="en-US" dirty="0">
                <a:latin typeface="楷体" panose="02010609060101010101" pitchFamily="49" charset="-122"/>
              </a:rPr>
              <a:t>东南大学面向在校师生提供</a:t>
            </a:r>
            <a:r>
              <a:rPr lang="en-US" altLang="zh-CN" dirty="0">
                <a:latin typeface="楷体" panose="02010609060101010101" pitchFamily="49" charset="-122"/>
              </a:rPr>
              <a:t>MATLAB</a:t>
            </a:r>
            <a:r>
              <a:rPr lang="zh-CN" altLang="en-US" dirty="0">
                <a:latin typeface="楷体" panose="02010609060101010101" pitchFamily="49" charset="-122"/>
              </a:rPr>
              <a:t>校园版软件使用</a:t>
            </a:r>
            <a:endParaRPr lang="en-US" altLang="zh-CN" dirty="0">
              <a:latin typeface="楷体" panose="02010609060101010101" pitchFamily="49" charset="-122"/>
            </a:endParaRPr>
          </a:p>
          <a:p>
            <a:r>
              <a:rPr lang="zh-CN" altLang="en-US" dirty="0">
                <a:latin typeface="楷体" panose="02010609060101010101" pitchFamily="49" charset="-122"/>
              </a:rPr>
              <a:t>下载地址</a:t>
            </a:r>
            <a:r>
              <a:rPr lang="en-US" altLang="zh-CN" b="0" dirty="0">
                <a:latin typeface="Tahoma" panose="020B0604030504040204" pitchFamily="34" charset="0"/>
                <a:ea typeface="宋体" panose="02010600030101010101" pitchFamily="2" charset="-122"/>
                <a:hlinkClick r:id="rId1"/>
              </a:rPr>
              <a:t>https://nic.seu.edu.cn/fwzn/rjzbh/matlabzbh.htm</a:t>
            </a:r>
            <a:endParaRPr lang="zh-CN" altLang="en-US" b="0" dirty="0">
              <a:latin typeface="Tahoma" panose="020B0604030504040204" pitchFamily="34" charset="0"/>
              <a:ea typeface="宋体" panose="02010600030101010101" pitchFamily="2" charset="-122"/>
            </a:endParaRPr>
          </a:p>
          <a:p>
            <a:endParaRPr lang="zh-CN" altLang="en-US" dirty="0">
              <a:latin typeface="楷体" panose="02010609060101010101" pitchFamily="49" charset="-122"/>
            </a:endParaRPr>
          </a:p>
          <a:p>
            <a:endParaRPr lang="zh-CN" altLang="en-US" dirty="0">
              <a:latin typeface="楷体" panose="02010609060101010101" pitchFamily="49" charset="-122"/>
            </a:endParaRPr>
          </a:p>
          <a:p>
            <a:endParaRPr lang="zh-CN" altLang="en-US" dirty="0"/>
          </a:p>
        </p:txBody>
      </p:sp>
      <p:pic>
        <p:nvPicPr>
          <p:cNvPr id="13316"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476" y="2636912"/>
            <a:ext cx="5221708" cy="382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r>
              <a:rPr lang="zh-CN" altLang="en-US"/>
              <a:t>函数赋值</a:t>
            </a:r>
            <a:endParaRPr lang="zh-CN" altLang="en-US"/>
          </a:p>
        </p:txBody>
      </p:sp>
      <p:sp>
        <p:nvSpPr>
          <p:cNvPr id="37891" name="Rectangle 5"/>
          <p:cNvSpPr>
            <a:spLocks noGrp="1" noChangeArrowheads="1"/>
          </p:cNvSpPr>
          <p:nvPr>
            <p:ph idx="1"/>
          </p:nvPr>
        </p:nvSpPr>
        <p:spPr/>
        <p:txBody>
          <a:bodyPr/>
          <a:lstStyle/>
          <a:p>
            <a:r>
              <a:rPr lang="zh-CN" altLang="en-US" dirty="0"/>
              <a:t>库函数</a:t>
            </a:r>
            <a:endParaRPr lang="zh-CN" altLang="en-US" dirty="0"/>
          </a:p>
          <a:p>
            <a:pPr lvl="1"/>
            <a:r>
              <a:rPr lang="zh-CN" altLang="en-US" dirty="0"/>
              <a:t>基本运算</a:t>
            </a:r>
            <a:r>
              <a:rPr lang="en-US" altLang="zh-CN" dirty="0"/>
              <a:t>sin()</a:t>
            </a:r>
            <a:r>
              <a:rPr lang="zh-CN" altLang="en-US" dirty="0"/>
              <a:t>、</a:t>
            </a:r>
            <a:r>
              <a:rPr lang="en-US" altLang="zh-CN" dirty="0" err="1"/>
              <a:t>sinc</a:t>
            </a:r>
            <a:r>
              <a:rPr lang="en-US" altLang="zh-CN" dirty="0"/>
              <a:t>()</a:t>
            </a:r>
            <a:r>
              <a:rPr lang="zh-CN" altLang="en-US" dirty="0"/>
              <a:t>、</a:t>
            </a:r>
            <a:r>
              <a:rPr lang="en-US" altLang="zh-CN" dirty="0"/>
              <a:t>cos()</a:t>
            </a:r>
            <a:r>
              <a:rPr lang="zh-CN" altLang="en-US" dirty="0"/>
              <a:t>、</a:t>
            </a:r>
            <a:r>
              <a:rPr lang="en-US" altLang="zh-CN" dirty="0"/>
              <a:t>exp()</a:t>
            </a:r>
            <a:r>
              <a:rPr lang="zh-CN" altLang="en-US" dirty="0"/>
              <a:t>、</a:t>
            </a:r>
            <a:r>
              <a:rPr lang="en-US" altLang="zh-CN" dirty="0"/>
              <a:t>sqrt() </a:t>
            </a:r>
            <a:r>
              <a:rPr lang="zh-CN" altLang="en-US" dirty="0"/>
              <a:t>、</a:t>
            </a:r>
            <a:r>
              <a:rPr lang="en-US" altLang="zh-CN" dirty="0"/>
              <a:t>power()</a:t>
            </a:r>
            <a:r>
              <a:rPr lang="zh-CN" altLang="en-US" dirty="0"/>
              <a:t>、</a:t>
            </a:r>
            <a:r>
              <a:rPr lang="en-US" altLang="zh-CN" dirty="0"/>
              <a:t>abs()</a:t>
            </a:r>
            <a:r>
              <a:rPr lang="zh-CN" altLang="en-US" dirty="0"/>
              <a:t>、</a:t>
            </a:r>
            <a:r>
              <a:rPr lang="en-US" altLang="zh-CN" dirty="0"/>
              <a:t>length()</a:t>
            </a:r>
            <a:r>
              <a:rPr lang="zh-CN" altLang="en-US" dirty="0"/>
              <a:t>、</a:t>
            </a:r>
            <a:r>
              <a:rPr lang="en-US" altLang="zh-CN" dirty="0"/>
              <a:t>max()</a:t>
            </a:r>
            <a:r>
              <a:rPr lang="zh-CN" altLang="en-US" dirty="0"/>
              <a:t>、</a:t>
            </a:r>
            <a:r>
              <a:rPr lang="en-US" altLang="zh-CN" dirty="0"/>
              <a:t>min()</a:t>
            </a:r>
            <a:endParaRPr lang="en-US" altLang="zh-CN" dirty="0"/>
          </a:p>
          <a:p>
            <a:pPr lvl="1"/>
            <a:r>
              <a:rPr lang="zh-CN" altLang="en-US" dirty="0"/>
              <a:t>基本脉冲函数</a:t>
            </a:r>
            <a:r>
              <a:rPr lang="en-US" altLang="zh-CN" dirty="0"/>
              <a:t>ones()</a:t>
            </a:r>
            <a:r>
              <a:rPr lang="zh-CN" altLang="en-US" dirty="0"/>
              <a:t>、</a:t>
            </a:r>
            <a:r>
              <a:rPr lang="en-US" altLang="zh-CN" dirty="0"/>
              <a:t>zeros()</a:t>
            </a:r>
            <a:endParaRPr lang="en-US" altLang="zh-CN" dirty="0"/>
          </a:p>
          <a:p>
            <a:pPr lvl="1"/>
            <a:r>
              <a:rPr lang="en-US" altLang="zh-CN" dirty="0"/>
              <a:t>abs(x)          </a:t>
            </a:r>
            <a:r>
              <a:rPr lang="zh-CN" altLang="en-US" dirty="0"/>
              <a:t>求复数</a:t>
            </a:r>
            <a:r>
              <a:rPr lang="en-US" altLang="zh-CN" dirty="0"/>
              <a:t>x</a:t>
            </a:r>
            <a:r>
              <a:rPr lang="zh-CN" altLang="en-US" dirty="0"/>
              <a:t>的模</a:t>
            </a:r>
            <a:endParaRPr lang="zh-CN" altLang="en-US" dirty="0"/>
          </a:p>
          <a:p>
            <a:pPr lvl="1"/>
            <a:r>
              <a:rPr lang="en-US" altLang="zh-CN" dirty="0"/>
              <a:t>angle(x)       </a:t>
            </a:r>
            <a:r>
              <a:rPr lang="zh-CN" altLang="en-US" dirty="0"/>
              <a:t>求复数</a:t>
            </a:r>
            <a:r>
              <a:rPr lang="en-US" altLang="zh-CN" dirty="0"/>
              <a:t>x</a:t>
            </a:r>
            <a:r>
              <a:rPr lang="zh-CN" altLang="en-US" dirty="0"/>
              <a:t>的相角</a:t>
            </a:r>
            <a:r>
              <a:rPr lang="en-US" altLang="zh-CN" dirty="0"/>
              <a:t>(</a:t>
            </a:r>
            <a:r>
              <a:rPr lang="zh-CN" altLang="en-US" dirty="0"/>
              <a:t>弧度</a:t>
            </a:r>
            <a:r>
              <a:rPr lang="en-US" altLang="zh-CN" dirty="0"/>
              <a:t>)</a:t>
            </a:r>
            <a:endParaRPr lang="en-US" altLang="zh-CN" dirty="0"/>
          </a:p>
          <a:p>
            <a:pPr lvl="1"/>
            <a:r>
              <a:rPr lang="en-US" altLang="zh-CN" dirty="0"/>
              <a:t>real(x)         </a:t>
            </a:r>
            <a:r>
              <a:rPr lang="zh-CN" altLang="en-US" dirty="0"/>
              <a:t>求复数</a:t>
            </a:r>
            <a:r>
              <a:rPr lang="en-US" altLang="zh-CN" dirty="0"/>
              <a:t>x</a:t>
            </a:r>
            <a:r>
              <a:rPr lang="zh-CN" altLang="en-US" dirty="0"/>
              <a:t>的实部</a:t>
            </a:r>
            <a:endParaRPr lang="zh-CN" altLang="en-US" dirty="0"/>
          </a:p>
          <a:p>
            <a:pPr lvl="1"/>
            <a:r>
              <a:rPr lang="en-US" altLang="zh-CN" dirty="0" err="1"/>
              <a:t>imag</a:t>
            </a:r>
            <a:r>
              <a:rPr lang="en-US" altLang="zh-CN" dirty="0"/>
              <a:t>(x)       </a:t>
            </a:r>
            <a:r>
              <a:rPr lang="zh-CN" altLang="en-US" dirty="0"/>
              <a:t>求复数</a:t>
            </a:r>
            <a:r>
              <a:rPr lang="en-US" altLang="zh-CN" dirty="0"/>
              <a:t>x</a:t>
            </a:r>
            <a:r>
              <a:rPr lang="zh-CN" altLang="en-US" dirty="0"/>
              <a:t>的虚部</a:t>
            </a:r>
            <a:endParaRPr lang="zh-CN" altLang="en-US" dirty="0"/>
          </a:p>
          <a:p>
            <a:pPr lvl="1"/>
            <a:r>
              <a:rPr lang="en-US" altLang="zh-CN" dirty="0" err="1"/>
              <a:t>conj</a:t>
            </a:r>
            <a:r>
              <a:rPr lang="en-US" altLang="zh-CN" dirty="0"/>
              <a:t>(x)        </a:t>
            </a:r>
            <a:r>
              <a:rPr lang="zh-CN" altLang="en-US" dirty="0"/>
              <a:t>求复数</a:t>
            </a:r>
            <a:r>
              <a:rPr lang="en-US" altLang="zh-CN" dirty="0"/>
              <a:t>x</a:t>
            </a:r>
            <a:r>
              <a:rPr lang="zh-CN" altLang="en-US" dirty="0"/>
              <a:t>的共轭</a:t>
            </a:r>
            <a:endParaRPr lang="zh-CN" alt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title"/>
          </p:nvPr>
        </p:nvSpPr>
        <p:spPr/>
        <p:txBody>
          <a:bodyPr/>
          <a:lstStyle/>
          <a:p>
            <a:pPr eaLnBrk="1" hangingPunct="1"/>
            <a:r>
              <a:rPr lang="zh-CN" altLang="en-US"/>
              <a:t>函数赋值</a:t>
            </a:r>
            <a:endParaRPr lang="zh-CN" altLang="en-US"/>
          </a:p>
        </p:txBody>
      </p:sp>
      <p:sp>
        <p:nvSpPr>
          <p:cNvPr id="38915" name="Rectangle 7"/>
          <p:cNvSpPr>
            <a:spLocks noGrp="1" noChangeArrowheads="1"/>
          </p:cNvSpPr>
          <p:nvPr>
            <p:ph idx="1"/>
          </p:nvPr>
        </p:nvSpPr>
        <p:spPr/>
        <p:txBody>
          <a:bodyPr/>
          <a:lstStyle/>
          <a:p>
            <a:pPr eaLnBrk="1" hangingPunct="1">
              <a:buFont typeface="Wingdings" panose="05000000000000000000" pitchFamily="2" charset="2"/>
              <a:buNone/>
            </a:pPr>
            <a:r>
              <a:rPr lang="en-US" altLang="zh-CN"/>
              <a:t>zeros       </a:t>
            </a:r>
            <a:r>
              <a:rPr lang="zh-CN" altLang="en-US"/>
              <a:t>产生矩阵元素全为</a:t>
            </a:r>
            <a:r>
              <a:rPr lang="en-US" altLang="zh-CN"/>
              <a:t>0</a:t>
            </a:r>
            <a:r>
              <a:rPr lang="zh-CN" altLang="en-US"/>
              <a:t>的矩阵</a:t>
            </a:r>
            <a:endParaRPr lang="zh-CN" altLang="en-US"/>
          </a:p>
          <a:p>
            <a:pPr eaLnBrk="1" hangingPunct="1">
              <a:buFont typeface="Wingdings" panose="05000000000000000000" pitchFamily="2" charset="2"/>
              <a:buNone/>
            </a:pPr>
            <a:r>
              <a:rPr lang="en-US" altLang="zh-CN"/>
              <a:t>ones        </a:t>
            </a:r>
            <a:r>
              <a:rPr lang="zh-CN" altLang="en-US"/>
              <a:t>产生矩阵元素全为</a:t>
            </a:r>
            <a:r>
              <a:rPr lang="en-US" altLang="zh-CN"/>
              <a:t>1</a:t>
            </a:r>
            <a:r>
              <a:rPr lang="zh-CN" altLang="en-US"/>
              <a:t>的矩阵</a:t>
            </a:r>
            <a:endParaRPr lang="zh-CN" altLang="en-US"/>
          </a:p>
          <a:p>
            <a:pPr eaLnBrk="1" hangingPunct="1">
              <a:buFont typeface="Wingdings" panose="05000000000000000000" pitchFamily="2" charset="2"/>
              <a:buNone/>
            </a:pPr>
            <a:r>
              <a:rPr lang="en-US" altLang="zh-CN"/>
              <a:t>rand        </a:t>
            </a:r>
            <a:r>
              <a:rPr lang="zh-CN" altLang="en-US"/>
              <a:t>产生</a:t>
            </a:r>
            <a:r>
              <a:rPr lang="en-US" altLang="zh-CN"/>
              <a:t>(0,1)</a:t>
            </a:r>
            <a:r>
              <a:rPr lang="zh-CN" altLang="en-US"/>
              <a:t>均匀分布随机数矩阵</a:t>
            </a:r>
            <a:endParaRPr lang="zh-CN" altLang="en-US"/>
          </a:p>
          <a:p>
            <a:pPr eaLnBrk="1" hangingPunct="1">
              <a:buFont typeface="Wingdings" panose="05000000000000000000" pitchFamily="2" charset="2"/>
              <a:buNone/>
            </a:pPr>
            <a:r>
              <a:rPr lang="en-US" altLang="zh-CN"/>
              <a:t>randn       </a:t>
            </a:r>
            <a:r>
              <a:rPr lang="zh-CN" altLang="en-US"/>
              <a:t>产生正态分布随机数矩阵</a:t>
            </a:r>
            <a:endParaRPr lang="zh-CN" altLang="en-US"/>
          </a:p>
          <a:p>
            <a:pPr eaLnBrk="1" hangingPunct="1">
              <a:buFont typeface="Wingdings" panose="05000000000000000000" pitchFamily="2" charset="2"/>
              <a:buNone/>
            </a:pPr>
            <a:r>
              <a:rPr lang="en-US" altLang="zh-CN"/>
              <a:t>size(A)    </a:t>
            </a:r>
            <a:r>
              <a:rPr lang="zh-CN" altLang="en-US"/>
              <a:t>返回值数组</a:t>
            </a:r>
            <a:r>
              <a:rPr lang="en-US" altLang="zh-CN"/>
              <a:t>A</a:t>
            </a:r>
            <a:r>
              <a:rPr lang="zh-CN" altLang="en-US"/>
              <a:t>的行数和列数（二维）</a:t>
            </a:r>
            <a:endParaRPr lang="zh-CN" altLang="en-US"/>
          </a:p>
          <a:p>
            <a:pPr eaLnBrk="1" hangingPunct="1">
              <a:buFont typeface="Wingdings" panose="05000000000000000000" pitchFamily="2" charset="2"/>
              <a:buNone/>
            </a:pPr>
            <a:r>
              <a:rPr lang="en-US" altLang="zh-CN"/>
              <a:t>length(B)    </a:t>
            </a:r>
            <a:r>
              <a:rPr lang="zh-CN" altLang="en-US"/>
              <a:t>确定数组</a:t>
            </a:r>
            <a:r>
              <a:rPr lang="en-US" altLang="zh-CN"/>
              <a:t>B</a:t>
            </a:r>
            <a:r>
              <a:rPr lang="zh-CN" altLang="en-US"/>
              <a:t>的元素个数（一维）</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p:txBody>
          <a:bodyPr/>
          <a:lstStyle/>
          <a:p>
            <a:r>
              <a:rPr lang="en-US" altLang="zh-CN" dirty="0"/>
              <a:t>MATLAB</a:t>
            </a:r>
            <a:r>
              <a:rPr lang="zh-CN" altLang="en-US" dirty="0"/>
              <a:t>运算：矩阵（向量）方式进行的</a:t>
            </a:r>
            <a:endParaRPr lang="zh-CN" altLang="en-US" dirty="0"/>
          </a:p>
          <a:p>
            <a:r>
              <a:rPr lang="zh-CN" altLang="en-US" dirty="0"/>
              <a:t>运算规则</a:t>
            </a:r>
            <a:endParaRPr lang="en-US" altLang="zh-CN" dirty="0"/>
          </a:p>
        </p:txBody>
      </p:sp>
      <p:sp>
        <p:nvSpPr>
          <p:cNvPr id="52226" name="Rectangle 2"/>
          <p:cNvSpPr>
            <a:spLocks noGrp="1" noChangeArrowheads="1"/>
          </p:cNvSpPr>
          <p:nvPr>
            <p:ph type="title"/>
          </p:nvPr>
        </p:nvSpPr>
        <p:spPr/>
        <p:txBody>
          <a:bodyPr/>
          <a:lstStyle/>
          <a:p>
            <a:r>
              <a:rPr lang="zh-CN" altLang="en-US"/>
              <a:t>矩阵运算</a:t>
            </a:r>
            <a:endParaRPr lang="zh-CN" altLang="en-US"/>
          </a:p>
        </p:txBody>
      </p:sp>
      <p:graphicFrame>
        <p:nvGraphicFramePr>
          <p:cNvPr id="4" name="表格 3"/>
          <p:cNvGraphicFramePr>
            <a:graphicFrameLocks noGrp="1"/>
          </p:cNvGraphicFramePr>
          <p:nvPr/>
        </p:nvGraphicFramePr>
        <p:xfrm>
          <a:off x="1127448" y="2420888"/>
          <a:ext cx="9433048" cy="3870386"/>
        </p:xfrm>
        <a:graphic>
          <a:graphicData uri="http://schemas.openxmlformats.org/drawingml/2006/table">
            <a:tbl>
              <a:tblPr firstRow="1" bandRow="1">
                <a:tableStyleId>{69CF1AB2-1976-4502-BF36-3FF5EA218861}</a:tableStyleId>
              </a:tblPr>
              <a:tblGrid>
                <a:gridCol w="2319603"/>
                <a:gridCol w="2499455"/>
                <a:gridCol w="4613990"/>
              </a:tblGrid>
              <a:tr h="1188626">
                <a:tc>
                  <a:txBody>
                    <a:bodyPr/>
                    <a:lstStyle/>
                    <a:p>
                      <a:pPr algn="ct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相同维数的矩阵之间直接加减</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可用在标量和矩阵之间</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r>
              <a:tr h="1188626">
                <a:tc>
                  <a:txBody>
                    <a:bodyPr/>
                    <a:lstStyle/>
                    <a:p>
                      <a:pPr algn="ct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矩阵对应元素的运算，</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可用在标量和矩阵之间，</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或者同维矩阵间</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r>
              <a:tr h="746536">
                <a:tc>
                  <a:txBody>
                    <a:bodyPr/>
                    <a:lstStyle/>
                    <a:p>
                      <a:pPr algn="ct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矩阵乘法</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r>
              <a:tr h="746536">
                <a:tc>
                  <a:txBody>
                    <a:bodyPr/>
                    <a:lstStyle/>
                    <a:p>
                      <a:pPr algn="ct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c>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方阵或者标量可用</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marT="45704" marB="45704" anchor="ctr"/>
                </a:tc>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a:t>矩阵运算</a:t>
            </a:r>
            <a:endParaRPr lang="zh-CN" altLang="en-US"/>
          </a:p>
        </p:txBody>
      </p:sp>
      <p:sp>
        <p:nvSpPr>
          <p:cNvPr id="40963" name="Rectangle 3"/>
          <p:cNvSpPr>
            <a:spLocks noGrp="1" noChangeArrowheads="1"/>
          </p:cNvSpPr>
          <p:nvPr>
            <p:ph idx="1"/>
          </p:nvPr>
        </p:nvSpPr>
        <p:spPr/>
        <p:txBody>
          <a:bodyPr/>
          <a:lstStyle/>
          <a:p>
            <a:pPr eaLnBrk="1" hangingPunct="1"/>
            <a:r>
              <a:rPr lang="zh-CN" altLang="en-US"/>
              <a:t>矩阵与标量的运算</a:t>
            </a:r>
            <a:endParaRPr lang="zh-CN" altLang="en-US"/>
          </a:p>
          <a:p>
            <a:pPr lvl="1" eaLnBrk="1" hangingPunct="1">
              <a:buFont typeface="Wingdings" panose="05000000000000000000" pitchFamily="2" charset="2"/>
              <a:buNone/>
            </a:pPr>
            <a:r>
              <a:rPr lang="zh-CN" altLang="en-US"/>
              <a:t>＋、－：矩阵各元素都与标量进行加、减</a:t>
            </a:r>
            <a:endParaRPr lang="zh-CN" altLang="en-US"/>
          </a:p>
          <a:p>
            <a:pPr lvl="1" eaLnBrk="1" hangingPunct="1">
              <a:buFont typeface="Wingdings" panose="05000000000000000000" pitchFamily="2" charset="2"/>
              <a:buNone/>
            </a:pPr>
            <a:r>
              <a:rPr lang="zh-CN" altLang="en-US"/>
              <a:t>*、</a:t>
            </a:r>
            <a:r>
              <a:rPr lang="en-US" altLang="zh-CN"/>
              <a:t>/</a:t>
            </a:r>
            <a:r>
              <a:rPr lang="zh-CN" altLang="en-US"/>
              <a:t>：矩阵各元素都与标量进行乘、除</a:t>
            </a:r>
            <a:endParaRPr lang="zh-CN" altLang="en-US"/>
          </a:p>
          <a:p>
            <a:pPr lvl="1" eaLnBrk="1" hangingPunct="1"/>
            <a:endParaRPr lang="zh-CN" altLang="en-US"/>
          </a:p>
          <a:p>
            <a:pPr lvl="1" eaLnBrk="1" hangingPunct="1"/>
            <a:endParaRPr lang="en-US" altLang="zh-CN"/>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title"/>
          </p:nvPr>
        </p:nvSpPr>
        <p:spPr/>
        <p:txBody>
          <a:bodyPr/>
          <a:lstStyle/>
          <a:p>
            <a:pPr eaLnBrk="1" hangingPunct="1"/>
            <a:r>
              <a:rPr lang="zh-CN" altLang="en-US"/>
              <a:t>矩阵运算</a:t>
            </a:r>
            <a:endParaRPr lang="zh-CN" altLang="en-US"/>
          </a:p>
        </p:txBody>
      </p:sp>
      <p:sp>
        <p:nvSpPr>
          <p:cNvPr id="31747" name="Rectangle 8"/>
          <p:cNvSpPr>
            <a:spLocks noGrp="1" noChangeArrowheads="1"/>
          </p:cNvSpPr>
          <p:nvPr>
            <p:ph idx="1"/>
          </p:nvPr>
        </p:nvSpPr>
        <p:spPr/>
        <p:txBody>
          <a:bodyPr/>
          <a:lstStyle/>
          <a:p>
            <a:pPr eaLnBrk="1" hangingPunct="1">
              <a:defRPr/>
            </a:pPr>
            <a:r>
              <a:rPr lang="en-US" altLang="zh-CN" dirty="0"/>
              <a:t>*</a:t>
            </a:r>
            <a:r>
              <a:rPr lang="zh-CN" altLang="en-US" dirty="0"/>
              <a:t>和</a:t>
            </a:r>
            <a:r>
              <a:rPr lang="en-US" altLang="zh-CN" dirty="0"/>
              <a:t>.*</a:t>
            </a:r>
            <a:r>
              <a:rPr lang="zh-CN" altLang="en-US" dirty="0"/>
              <a:t>的差别（</a:t>
            </a:r>
            <a:r>
              <a:rPr lang="en-US" altLang="zh-CN" dirty="0"/>
              <a:t>/</a:t>
            </a:r>
            <a:r>
              <a:rPr lang="zh-CN" altLang="en-US" dirty="0"/>
              <a:t>、</a:t>
            </a:r>
            <a:r>
              <a:rPr lang="en-US" altLang="zh-CN" dirty="0"/>
              <a:t>. /</a:t>
            </a:r>
            <a:r>
              <a:rPr lang="zh-CN" altLang="en-US" dirty="0"/>
              <a:t>与此类似 ）</a:t>
            </a:r>
            <a:endParaRPr lang="zh-CN" altLang="en-US" dirty="0"/>
          </a:p>
          <a:p>
            <a:pPr marL="0" indent="0">
              <a:buNone/>
              <a:defRPr/>
            </a:pPr>
            <a:r>
              <a:rPr lang="en-US" altLang="zh-CN" dirty="0"/>
              <a:t>A = [1 2 3];</a:t>
            </a:r>
            <a:endParaRPr lang="en-US" altLang="zh-CN" dirty="0"/>
          </a:p>
          <a:p>
            <a:pPr marL="0" indent="0">
              <a:buNone/>
              <a:defRPr/>
            </a:pPr>
            <a:r>
              <a:rPr lang="en-US" altLang="zh-CN" dirty="0"/>
              <a:t>B = [ 4 5 6];</a:t>
            </a:r>
            <a:endParaRPr lang="en-US" altLang="zh-CN" dirty="0"/>
          </a:p>
          <a:p>
            <a:pPr marL="0" indent="0">
              <a:buNone/>
              <a:defRPr/>
            </a:pPr>
            <a:r>
              <a:rPr lang="en-US" altLang="zh-CN" dirty="0"/>
              <a:t>C = [7; 8;9];</a:t>
            </a:r>
            <a:endParaRPr lang="en-US" altLang="zh-CN" dirty="0"/>
          </a:p>
          <a:p>
            <a:pPr marL="0" indent="0">
              <a:buNone/>
              <a:defRPr/>
            </a:pPr>
            <a:r>
              <a:rPr lang="en-US" altLang="zh-CN" dirty="0"/>
              <a:t>Result1 = A.*B</a:t>
            </a:r>
            <a:endParaRPr lang="en-US" altLang="zh-CN" dirty="0"/>
          </a:p>
          <a:p>
            <a:pPr marL="0" indent="0">
              <a:buNone/>
              <a:defRPr/>
            </a:pPr>
            <a:r>
              <a:rPr lang="en-US" altLang="zh-CN" dirty="0"/>
              <a:t>Result2 = A*C</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a:t>矩阵运算</a:t>
            </a:r>
            <a:endParaRPr lang="zh-CN" altLang="en-US"/>
          </a:p>
        </p:txBody>
      </p:sp>
      <p:pic>
        <p:nvPicPr>
          <p:cNvPr id="43011"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3110321" y="1196975"/>
            <a:ext cx="5971359" cy="4929188"/>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a:t>矩阵运算</a:t>
            </a:r>
            <a:endParaRPr lang="zh-CN" altLang="en-US"/>
          </a:p>
        </p:txBody>
      </p:sp>
      <p:sp>
        <p:nvSpPr>
          <p:cNvPr id="33795" name="Rectangle 3"/>
          <p:cNvSpPr>
            <a:spLocks noGrp="1" noChangeArrowheads="1"/>
          </p:cNvSpPr>
          <p:nvPr>
            <p:ph idx="1"/>
          </p:nvPr>
        </p:nvSpPr>
        <p:spPr/>
        <p:txBody>
          <a:bodyPr/>
          <a:lstStyle/>
          <a:p>
            <a:pPr eaLnBrk="1" hangingPunct="1">
              <a:defRPr/>
            </a:pPr>
            <a:r>
              <a:rPr lang="zh-CN" altLang="en-US" dirty="0"/>
              <a:t>矩阵相加，以及矩阵与标量相加的区别。</a:t>
            </a:r>
            <a:endParaRPr lang="zh-CN" altLang="en-US" dirty="0"/>
          </a:p>
          <a:p>
            <a:pPr marL="0" indent="0">
              <a:buNone/>
              <a:defRPr/>
            </a:pPr>
            <a:r>
              <a:rPr lang="en-US" altLang="zh-CN" dirty="0"/>
              <a:t>A = [1 2 3];</a:t>
            </a:r>
            <a:endParaRPr lang="en-US" altLang="zh-CN" dirty="0"/>
          </a:p>
          <a:p>
            <a:pPr marL="0" indent="0">
              <a:buNone/>
              <a:defRPr/>
            </a:pPr>
            <a:r>
              <a:rPr lang="en-US" altLang="zh-CN" dirty="0"/>
              <a:t>B = [ 4 5 6];</a:t>
            </a:r>
            <a:endParaRPr lang="en-US" altLang="zh-CN" dirty="0"/>
          </a:p>
          <a:p>
            <a:pPr marL="0" indent="0">
              <a:buNone/>
              <a:defRPr/>
            </a:pPr>
            <a:r>
              <a:rPr lang="en-US" altLang="zh-CN" dirty="0"/>
              <a:t>C = 7;</a:t>
            </a:r>
            <a:endParaRPr lang="en-US" altLang="zh-CN" dirty="0"/>
          </a:p>
          <a:p>
            <a:pPr marL="0" indent="0">
              <a:buNone/>
              <a:defRPr/>
            </a:pPr>
            <a:r>
              <a:rPr lang="en-US" altLang="zh-CN" dirty="0"/>
              <a:t>Result1 = A+B</a:t>
            </a:r>
            <a:endParaRPr lang="en-US" altLang="zh-CN" dirty="0"/>
          </a:p>
          <a:p>
            <a:pPr marL="0" indent="0">
              <a:buNone/>
              <a:defRPr/>
            </a:pPr>
            <a:r>
              <a:rPr lang="en-US" altLang="zh-CN" dirty="0"/>
              <a:t>Result2 = A+C</a:t>
            </a:r>
            <a:endParaRPr lang="en-US" altLang="zh-CN" dirty="0"/>
          </a:p>
          <a:p>
            <a:pPr eaLnBrk="1" hangingPunct="1">
              <a:defRPr/>
            </a:pP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a:t>矩阵运算</a:t>
            </a:r>
            <a:endParaRPr lang="zh-CN" altLang="en-US"/>
          </a:p>
        </p:txBody>
      </p:sp>
      <p:pic>
        <p:nvPicPr>
          <p:cNvPr id="45059"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3211795" y="1196975"/>
            <a:ext cx="5768411" cy="4929188"/>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p:txBody>
          <a:bodyPr/>
          <a:lstStyle/>
          <a:p>
            <a:pPr eaLnBrk="1" hangingPunct="1"/>
            <a:r>
              <a:rPr lang="zh-CN" altLang="en-US"/>
              <a:t>绘图命令</a:t>
            </a:r>
            <a:endParaRPr lang="zh-CN" altLang="en-US"/>
          </a:p>
        </p:txBody>
      </p:sp>
      <p:sp>
        <p:nvSpPr>
          <p:cNvPr id="46083" name="Rectangle 5"/>
          <p:cNvSpPr>
            <a:spLocks noGrp="1" noChangeArrowheads="1"/>
          </p:cNvSpPr>
          <p:nvPr>
            <p:ph idx="1"/>
          </p:nvPr>
        </p:nvSpPr>
        <p:spPr/>
        <p:txBody>
          <a:bodyPr/>
          <a:lstStyle/>
          <a:p>
            <a:pPr eaLnBrk="1" hangingPunct="1">
              <a:buFont typeface="Wingdings" panose="05000000000000000000" pitchFamily="2" charset="2"/>
              <a:buNone/>
            </a:pPr>
            <a:r>
              <a:rPr lang="en-US" altLang="zh-CN"/>
              <a:t>Plot        	       </a:t>
            </a:r>
            <a:r>
              <a:rPr lang="zh-CN" altLang="en-US"/>
              <a:t>线性</a:t>
            </a:r>
            <a:r>
              <a:rPr lang="en-US" altLang="zh-CN"/>
              <a:t>X-Y</a:t>
            </a:r>
            <a:r>
              <a:rPr lang="zh-CN" altLang="en-US"/>
              <a:t>坐标图</a:t>
            </a:r>
            <a:endParaRPr lang="zh-CN" altLang="en-US"/>
          </a:p>
          <a:p>
            <a:pPr eaLnBrk="1" hangingPunct="1">
              <a:buFont typeface="Wingdings" panose="05000000000000000000" pitchFamily="2" charset="2"/>
              <a:buNone/>
            </a:pPr>
            <a:r>
              <a:rPr lang="en-US" altLang="zh-CN"/>
              <a:t>Stem   	       </a:t>
            </a:r>
            <a:r>
              <a:rPr lang="zh-CN" altLang="en-US"/>
              <a:t>柱状图</a:t>
            </a:r>
            <a:endParaRPr lang="zh-CN" altLang="en-US"/>
          </a:p>
          <a:p>
            <a:pPr eaLnBrk="1" hangingPunct="1">
              <a:buFont typeface="Wingdings" panose="05000000000000000000" pitchFamily="2" charset="2"/>
              <a:buNone/>
            </a:pPr>
            <a:r>
              <a:rPr lang="en-US" altLang="zh-CN"/>
              <a:t>subplot            </a:t>
            </a:r>
            <a:r>
              <a:rPr lang="zh-CN" altLang="en-US"/>
              <a:t>在一个</a:t>
            </a:r>
            <a:r>
              <a:rPr lang="en-US" altLang="zh-CN"/>
              <a:t>figure</a:t>
            </a:r>
            <a:r>
              <a:rPr lang="zh-CN" altLang="en-US"/>
              <a:t>中分别画图</a:t>
            </a:r>
            <a:endParaRPr lang="zh-CN" altLang="en-US"/>
          </a:p>
          <a:p>
            <a:pPr eaLnBrk="1" hangingPunct="1">
              <a:buFont typeface="Wingdings" panose="05000000000000000000" pitchFamily="2" charset="2"/>
              <a:buNone/>
            </a:pPr>
            <a:r>
              <a:rPr lang="en-US" altLang="zh-CN"/>
              <a:t>Loglog             </a:t>
            </a:r>
            <a:r>
              <a:rPr lang="zh-CN" altLang="en-US"/>
              <a:t>双对数坐标图</a:t>
            </a:r>
            <a:endParaRPr lang="zh-CN" altLang="en-US"/>
          </a:p>
          <a:p>
            <a:pPr eaLnBrk="1" hangingPunct="1">
              <a:buFont typeface="Wingdings" panose="05000000000000000000" pitchFamily="2" charset="2"/>
              <a:buNone/>
            </a:pPr>
            <a:r>
              <a:rPr lang="en-US" altLang="zh-CN"/>
              <a:t>Semilogx         X</a:t>
            </a:r>
            <a:r>
              <a:rPr lang="zh-CN" altLang="en-US"/>
              <a:t>轴对数坐标图</a:t>
            </a:r>
            <a:endParaRPr lang="zh-CN" altLang="en-US"/>
          </a:p>
          <a:p>
            <a:pPr eaLnBrk="1" hangingPunct="1">
              <a:buFont typeface="Wingdings" panose="05000000000000000000" pitchFamily="2" charset="2"/>
              <a:buNone/>
            </a:pPr>
            <a:r>
              <a:rPr lang="en-US" altLang="zh-CN"/>
              <a:t>Semilogy         Y</a:t>
            </a:r>
            <a:r>
              <a:rPr lang="zh-CN" altLang="en-US"/>
              <a:t>轴对数坐标图</a:t>
            </a:r>
            <a:endParaRPr lang="zh-CN" altLang="en-US"/>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zh-CN" altLang="en-US"/>
              <a:t>         </a:t>
            </a:r>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title"/>
          </p:nvPr>
        </p:nvSpPr>
        <p:spPr/>
        <p:txBody>
          <a:bodyPr/>
          <a:lstStyle/>
          <a:p>
            <a:pPr eaLnBrk="1" hangingPunct="1"/>
            <a:r>
              <a:rPr lang="zh-CN" altLang="en-US"/>
              <a:t>绘图命令</a:t>
            </a:r>
            <a:endParaRPr lang="zh-CN" altLang="en-US"/>
          </a:p>
        </p:txBody>
      </p:sp>
      <p:sp>
        <p:nvSpPr>
          <p:cNvPr id="47107" name="Rectangle 8"/>
          <p:cNvSpPr>
            <a:spLocks noGrp="1" noChangeArrowheads="1"/>
          </p:cNvSpPr>
          <p:nvPr>
            <p:ph idx="1"/>
          </p:nvPr>
        </p:nvSpPr>
        <p:spPr/>
        <p:txBody>
          <a:bodyPr/>
          <a:lstStyle/>
          <a:p>
            <a:pPr eaLnBrk="1" hangingPunct="1"/>
            <a:r>
              <a:rPr lang="en-US" altLang="zh-CN"/>
              <a:t> </a:t>
            </a:r>
            <a:r>
              <a:rPr lang="zh-CN" altLang="en-US"/>
              <a:t>图形加注</a:t>
            </a:r>
            <a:endParaRPr lang="zh-CN" altLang="en-US"/>
          </a:p>
          <a:p>
            <a:pPr lvl="1" eaLnBrk="1" hangingPunct="1">
              <a:buFont typeface="Wingdings" panose="05000000000000000000" pitchFamily="2" charset="2"/>
              <a:buNone/>
            </a:pPr>
            <a:r>
              <a:rPr lang="zh-CN" altLang="en-US"/>
              <a:t>	</a:t>
            </a:r>
            <a:r>
              <a:rPr lang="en-US" altLang="zh-CN"/>
              <a:t>figure       </a:t>
            </a:r>
            <a:r>
              <a:rPr lang="zh-CN" altLang="en-US"/>
              <a:t>打开图形窗口 </a:t>
            </a:r>
            <a:endParaRPr lang="zh-CN" altLang="en-US"/>
          </a:p>
          <a:p>
            <a:pPr lvl="1" eaLnBrk="1" hangingPunct="1">
              <a:buFont typeface="Wingdings" panose="05000000000000000000" pitchFamily="2" charset="2"/>
              <a:buNone/>
            </a:pPr>
            <a:r>
              <a:rPr lang="zh-CN" altLang="en-US"/>
              <a:t>	</a:t>
            </a:r>
            <a:r>
              <a:rPr lang="en-US" altLang="zh-CN"/>
              <a:t>hold          </a:t>
            </a:r>
            <a:r>
              <a:rPr lang="zh-CN" altLang="en-US"/>
              <a:t>是否允许新图覆盖旧图</a:t>
            </a:r>
            <a:endParaRPr lang="zh-CN" altLang="en-US"/>
          </a:p>
          <a:p>
            <a:pPr lvl="1" eaLnBrk="1" hangingPunct="1">
              <a:buFont typeface="Wingdings" panose="05000000000000000000" pitchFamily="2" charset="2"/>
              <a:buNone/>
            </a:pPr>
            <a:r>
              <a:rPr lang="zh-CN" altLang="en-US"/>
              <a:t>   </a:t>
            </a:r>
            <a:r>
              <a:rPr lang="en-US" altLang="zh-CN"/>
              <a:t>Title          </a:t>
            </a:r>
            <a:r>
              <a:rPr lang="zh-CN" altLang="en-US"/>
              <a:t>画题头</a:t>
            </a:r>
            <a:endParaRPr lang="zh-CN" altLang="en-US"/>
          </a:p>
          <a:p>
            <a:pPr lvl="1" eaLnBrk="1" hangingPunct="1">
              <a:buFont typeface="Wingdings" panose="05000000000000000000" pitchFamily="2" charset="2"/>
              <a:buNone/>
            </a:pPr>
            <a:r>
              <a:rPr lang="zh-CN" altLang="en-US"/>
              <a:t>	</a:t>
            </a:r>
            <a:r>
              <a:rPr lang="en-US" altLang="zh-CN"/>
              <a:t>Xlabel       x</a:t>
            </a:r>
            <a:r>
              <a:rPr lang="zh-CN" altLang="en-US"/>
              <a:t>轴标注</a:t>
            </a:r>
            <a:endParaRPr lang="zh-CN" altLang="en-US"/>
          </a:p>
          <a:p>
            <a:pPr lvl="1" eaLnBrk="1" hangingPunct="1">
              <a:buFont typeface="Wingdings" panose="05000000000000000000" pitchFamily="2" charset="2"/>
              <a:buNone/>
            </a:pPr>
            <a:r>
              <a:rPr lang="zh-CN" altLang="en-US"/>
              <a:t>	</a:t>
            </a:r>
            <a:r>
              <a:rPr lang="en-US" altLang="zh-CN"/>
              <a:t>Ylabel       y</a:t>
            </a:r>
            <a:r>
              <a:rPr lang="zh-CN" altLang="en-US"/>
              <a:t>轴标注</a:t>
            </a:r>
            <a:endParaRPr lang="zh-CN" altLang="en-US"/>
          </a:p>
          <a:p>
            <a:pPr lvl="1" eaLnBrk="1" hangingPunct="1">
              <a:buFont typeface="Wingdings" panose="05000000000000000000" pitchFamily="2" charset="2"/>
              <a:buNone/>
            </a:pPr>
            <a:r>
              <a:rPr lang="zh-CN" altLang="en-US"/>
              <a:t>	</a:t>
            </a:r>
            <a:r>
              <a:rPr lang="en-US" altLang="zh-CN"/>
              <a:t>Text          </a:t>
            </a:r>
            <a:r>
              <a:rPr lang="zh-CN" altLang="en-US"/>
              <a:t>任意定位的标注</a:t>
            </a:r>
            <a:endParaRPr lang="zh-CN" altLang="en-US"/>
          </a:p>
          <a:p>
            <a:pPr lvl="1" eaLnBrk="1" hangingPunct="1">
              <a:buFont typeface="Wingdings" panose="05000000000000000000" pitchFamily="2" charset="2"/>
              <a:buNone/>
            </a:pPr>
            <a:r>
              <a:rPr lang="zh-CN" altLang="en-US"/>
              <a:t>	</a:t>
            </a:r>
            <a:r>
              <a:rPr lang="en-US" altLang="zh-CN"/>
              <a:t>grid           </a:t>
            </a:r>
            <a:r>
              <a:rPr lang="zh-CN" altLang="en-US"/>
              <a:t>图形网格</a:t>
            </a: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p:txBody>
          <a:bodyPr/>
          <a:lstStyle/>
          <a:p>
            <a:r>
              <a:rPr lang="en-US" altLang="zh-CN" dirty="0"/>
              <a:t>MATLAB</a:t>
            </a:r>
            <a:r>
              <a:rPr lang="zh-CN" altLang="en-US" dirty="0"/>
              <a:t>安装</a:t>
            </a:r>
            <a:endParaRPr lang="zh-CN" altLang="en-US" dirty="0"/>
          </a:p>
        </p:txBody>
      </p:sp>
      <p:pic>
        <p:nvPicPr>
          <p:cNvPr id="14339"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1424" y="1736812"/>
            <a:ext cx="4576274"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736812"/>
            <a:ext cx="4576274"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t>绘图命令</a:t>
            </a:r>
            <a:endParaRPr lang="zh-CN" altLang="en-US"/>
          </a:p>
        </p:txBody>
      </p:sp>
      <p:pic>
        <p:nvPicPr>
          <p:cNvPr id="48131"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3357181" y="1265697"/>
            <a:ext cx="5477639" cy="4791744"/>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
          <p:cNvSpPr>
            <a:spLocks noGrp="1" noChangeArrowheads="1"/>
          </p:cNvSpPr>
          <p:nvPr>
            <p:ph type="title"/>
          </p:nvPr>
        </p:nvSpPr>
        <p:spPr/>
        <p:txBody>
          <a:bodyPr/>
          <a:lstStyle/>
          <a:p>
            <a:pPr eaLnBrk="1" hangingPunct="1"/>
            <a:r>
              <a:rPr lang="zh-CN" altLang="en-US"/>
              <a:t>绘图命令</a:t>
            </a:r>
            <a:endParaRPr lang="zh-CN" altLang="en-US"/>
          </a:p>
        </p:txBody>
      </p:sp>
      <p:pic>
        <p:nvPicPr>
          <p:cNvPr id="4915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5914" y="1368425"/>
            <a:ext cx="630078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a:t>绘图命令</a:t>
            </a:r>
            <a:endParaRPr lang="zh-CN" altLang="en-US"/>
          </a:p>
        </p:txBody>
      </p:sp>
      <p:sp>
        <p:nvSpPr>
          <p:cNvPr id="50179" name="Rectangle 3"/>
          <p:cNvSpPr>
            <a:spLocks noGrp="1" noChangeArrowheads="1"/>
          </p:cNvSpPr>
          <p:nvPr>
            <p:ph idx="1"/>
          </p:nvPr>
        </p:nvSpPr>
        <p:spPr/>
        <p:txBody>
          <a:bodyPr/>
          <a:lstStyle/>
          <a:p>
            <a:r>
              <a:rPr lang="en-US" altLang="zh-CN"/>
              <a:t>Figure</a:t>
            </a:r>
            <a:endParaRPr lang="en-US" altLang="zh-CN"/>
          </a:p>
        </p:txBody>
      </p:sp>
      <p:sp>
        <p:nvSpPr>
          <p:cNvPr id="50180" name="AutoShape 13"/>
          <p:cNvSpPr>
            <a:spLocks noChangeAspect="1" noChangeArrowheads="1" noTextEdit="1"/>
          </p:cNvSpPr>
          <p:nvPr/>
        </p:nvSpPr>
        <p:spPr bwMode="auto">
          <a:xfrm>
            <a:off x="2208213" y="1790700"/>
            <a:ext cx="8316912"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50181"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9326" y="1916113"/>
            <a:ext cx="402907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4" y="1196975"/>
            <a:ext cx="3024187"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2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1" y="3860801"/>
            <a:ext cx="3025775"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4" name="Line 210"/>
          <p:cNvSpPr>
            <a:spLocks noChangeShapeType="1"/>
          </p:cNvSpPr>
          <p:nvPr/>
        </p:nvSpPr>
        <p:spPr bwMode="auto">
          <a:xfrm>
            <a:off x="4800601" y="3573464"/>
            <a:ext cx="2519363" cy="13684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0185" name="Line 211"/>
          <p:cNvSpPr>
            <a:spLocks noChangeShapeType="1"/>
          </p:cNvSpPr>
          <p:nvPr/>
        </p:nvSpPr>
        <p:spPr bwMode="auto">
          <a:xfrm flipV="1">
            <a:off x="4872039" y="2205039"/>
            <a:ext cx="2447925" cy="11525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绘图命令</a:t>
            </a:r>
            <a:endParaRPr lang="zh-CN" altLang="en-US"/>
          </a:p>
        </p:txBody>
      </p:sp>
      <p:sp>
        <p:nvSpPr>
          <p:cNvPr id="6" name="内容占位符 5"/>
          <p:cNvSpPr>
            <a:spLocks noGrp="1"/>
          </p:cNvSpPr>
          <p:nvPr>
            <p:ph idx="1"/>
          </p:nvPr>
        </p:nvSpPr>
        <p:spPr/>
        <p:txBody>
          <a:bodyPr/>
          <a:lstStyle/>
          <a:p>
            <a:r>
              <a:rPr lang="en-US" altLang="zh-CN" dirty="0"/>
              <a:t>Hold on</a:t>
            </a:r>
            <a:endParaRPr lang="zh-CN" altLang="en-US" dirty="0"/>
          </a:p>
        </p:txBody>
      </p:sp>
      <p:graphicFrame>
        <p:nvGraphicFramePr>
          <p:cNvPr id="10" name="Object 6"/>
          <p:cNvGraphicFramePr>
            <a:graphicFrameLocks noChangeAspect="1"/>
          </p:cNvGraphicFramePr>
          <p:nvPr/>
        </p:nvGraphicFramePr>
        <p:xfrm>
          <a:off x="1559496" y="1844823"/>
          <a:ext cx="9305146" cy="4334319"/>
        </p:xfrm>
        <a:graphic>
          <a:graphicData uri="http://schemas.openxmlformats.org/presentationml/2006/ole">
            <mc:AlternateContent xmlns:mc="http://schemas.openxmlformats.org/markup-compatibility/2006">
              <mc:Choice xmlns:v="urn:schemas-microsoft-com:vml" Requires="v">
                <p:oleObj spid="_x0000_s51277" name="Visio" r:id="rId1" imgW="6942455" imgH="3239770" progId="Visio.Drawing.11">
                  <p:embed/>
                </p:oleObj>
              </mc:Choice>
              <mc:Fallback>
                <p:oleObj name="Visio" r:id="rId1" imgW="6942455" imgH="3239770" progId="Visio.Drawing.11">
                  <p:embed/>
                  <p:pic>
                    <p:nvPicPr>
                      <p:cNvPr id="0" name="Object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844823"/>
                        <a:ext cx="9305146" cy="4334319"/>
                      </a:xfrm>
                      <a:prstGeom prst="rect">
                        <a:avLst/>
                      </a:prstGeom>
                      <a:noFill/>
                      <a:ln>
                        <a:noFill/>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title"/>
          </p:nvPr>
        </p:nvSpPr>
        <p:spPr/>
        <p:txBody>
          <a:bodyPr/>
          <a:lstStyle/>
          <a:p>
            <a:r>
              <a:rPr lang="zh-CN" altLang="en-US"/>
              <a:t>绘图命令</a:t>
            </a:r>
            <a:endParaRPr lang="zh-CN" altLang="en-US"/>
          </a:p>
        </p:txBody>
      </p:sp>
      <p:sp>
        <p:nvSpPr>
          <p:cNvPr id="52227" name="内容占位符 2"/>
          <p:cNvSpPr>
            <a:spLocks noGrp="1" noChangeArrowheads="1"/>
          </p:cNvSpPr>
          <p:nvPr>
            <p:ph idx="1"/>
          </p:nvPr>
        </p:nvSpPr>
        <p:spPr/>
        <p:txBody>
          <a:bodyPr/>
          <a:lstStyle/>
          <a:p>
            <a:r>
              <a:rPr lang="zh-CN" altLang="en-US"/>
              <a:t>保存图示</a:t>
            </a:r>
            <a:endParaRPr lang="zh-CN" altLang="en-US"/>
          </a:p>
        </p:txBody>
      </p:sp>
      <p:pic>
        <p:nvPicPr>
          <p:cNvPr id="52228"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74826" y="1801814"/>
            <a:ext cx="4746625"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箭头连接符 5"/>
          <p:cNvCxnSpPr/>
          <p:nvPr/>
        </p:nvCxnSpPr>
        <p:spPr>
          <a:xfrm flipH="1" flipV="1">
            <a:off x="2711451" y="2133600"/>
            <a:ext cx="504825" cy="86360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2230"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2476" y="1774826"/>
            <a:ext cx="4684713"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箭头连接符 8"/>
          <p:cNvCxnSpPr/>
          <p:nvPr/>
        </p:nvCxnSpPr>
        <p:spPr>
          <a:xfrm flipH="1">
            <a:off x="7021514" y="2636839"/>
            <a:ext cx="1152525" cy="93662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noChangeArrowheads="1"/>
          </p:cNvSpPr>
          <p:nvPr>
            <p:ph type="title"/>
          </p:nvPr>
        </p:nvSpPr>
        <p:spPr/>
        <p:txBody>
          <a:bodyPr/>
          <a:lstStyle/>
          <a:p>
            <a:r>
              <a:rPr lang="zh-CN" altLang="en-US"/>
              <a:t>绘图命令</a:t>
            </a:r>
            <a:endParaRPr lang="zh-CN" altLang="en-US"/>
          </a:p>
        </p:txBody>
      </p:sp>
      <p:pic>
        <p:nvPicPr>
          <p:cNvPr id="53251" name="内容占位符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424114" y="1125539"/>
            <a:ext cx="6569075" cy="4929187"/>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676400" y="1752600"/>
            <a:ext cx="8534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buClrTx/>
              <a:buFontTx/>
              <a:buChar char="•"/>
            </a:pPr>
            <a:endParaRPr kumimoji="1" lang="zh-CN" altLang="zh-CN" b="0">
              <a:ea typeface="宋体" panose="02010600030101010101" pitchFamily="2" charset="-122"/>
            </a:endParaRPr>
          </a:p>
        </p:txBody>
      </p:sp>
      <p:sp>
        <p:nvSpPr>
          <p:cNvPr id="54275" name="Rectangle 5"/>
          <p:cNvSpPr>
            <a:spLocks noGrp="1" noChangeArrowheads="1"/>
          </p:cNvSpPr>
          <p:nvPr>
            <p:ph type="title"/>
          </p:nvPr>
        </p:nvSpPr>
        <p:spPr/>
        <p:txBody>
          <a:bodyPr/>
          <a:lstStyle/>
          <a:p>
            <a:pPr eaLnBrk="1" hangingPunct="1"/>
            <a:r>
              <a:rPr lang="zh-CN" altLang="en-US"/>
              <a:t>注意点</a:t>
            </a:r>
            <a:endParaRPr lang="zh-CN" altLang="en-US"/>
          </a:p>
        </p:txBody>
      </p:sp>
      <p:sp>
        <p:nvSpPr>
          <p:cNvPr id="54276" name="Rectangle 6"/>
          <p:cNvSpPr>
            <a:spLocks noGrp="1" noChangeArrowheads="1"/>
          </p:cNvSpPr>
          <p:nvPr>
            <p:ph idx="1"/>
          </p:nvPr>
        </p:nvSpPr>
        <p:spPr/>
        <p:txBody>
          <a:bodyPr/>
          <a:lstStyle/>
          <a:p>
            <a:pPr eaLnBrk="1" hangingPunct="1"/>
            <a:r>
              <a:rPr kumimoji="1" lang="en-US" altLang="zh-CN"/>
              <a:t>MATLAB</a:t>
            </a:r>
            <a:r>
              <a:rPr kumimoji="1" lang="zh-CN" altLang="en-US"/>
              <a:t>的运算单位是矩阵，因此没有必要像</a:t>
            </a:r>
            <a:r>
              <a:rPr kumimoji="1" lang="en-US" altLang="zh-CN"/>
              <a:t>C</a:t>
            </a:r>
            <a:r>
              <a:rPr kumimoji="1" lang="zh-CN" altLang="en-US"/>
              <a:t>语言或者其它编程语言一样，每次只能进行单一元素的运算</a:t>
            </a:r>
            <a:endParaRPr lang="zh-C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3"/>
          <p:cNvSpPr>
            <a:spLocks noGrp="1" noChangeArrowheads="1"/>
          </p:cNvSpPr>
          <p:nvPr>
            <p:ph type="title"/>
          </p:nvPr>
        </p:nvSpPr>
        <p:spPr/>
        <p:txBody>
          <a:bodyPr/>
          <a:lstStyle/>
          <a:p>
            <a:r>
              <a:rPr lang="zh-CN" altLang="en-US"/>
              <a:t>范例</a:t>
            </a:r>
            <a:endParaRPr lang="zh-CN" altLang="en-US"/>
          </a:p>
        </p:txBody>
      </p:sp>
      <p:sp>
        <p:nvSpPr>
          <p:cNvPr id="55299" name="Rectangle 14"/>
          <p:cNvSpPr>
            <a:spLocks noGrp="1" noChangeArrowheads="1"/>
          </p:cNvSpPr>
          <p:nvPr>
            <p:ph idx="1"/>
          </p:nvPr>
        </p:nvSpPr>
        <p:spPr/>
        <p:txBody>
          <a:bodyPr/>
          <a:lstStyle/>
          <a:p>
            <a:r>
              <a:rPr lang="zh-CN" altLang="en-US"/>
              <a:t>对于赋值语句</a:t>
            </a:r>
            <a:endParaRPr lang="zh-CN" altLang="en-US"/>
          </a:p>
          <a:p>
            <a:r>
              <a:rPr lang="en-US" altLang="zh-CN"/>
              <a:t>y</a:t>
            </a:r>
            <a:r>
              <a:rPr lang="zh-CN" altLang="en-US"/>
              <a:t>是大小为</a:t>
            </a:r>
            <a:r>
              <a:rPr lang="en-US" altLang="zh-CN"/>
              <a:t>20</a:t>
            </a:r>
            <a:r>
              <a:rPr lang="zh-CN" altLang="en-US"/>
              <a:t>的数组，取值为</a:t>
            </a:r>
            <a:r>
              <a:rPr lang="en-US" altLang="zh-CN"/>
              <a:t>sin</a:t>
            </a:r>
            <a:r>
              <a:rPr lang="zh-CN" altLang="en-US"/>
              <a:t>函数。</a:t>
            </a:r>
            <a:endParaRPr lang="zh-CN" altLang="en-US"/>
          </a:p>
        </p:txBody>
      </p:sp>
      <p:sp>
        <p:nvSpPr>
          <p:cNvPr id="55300" name="Text Box 17"/>
          <p:cNvSpPr txBox="1">
            <a:spLocks noChangeArrowheads="1"/>
          </p:cNvSpPr>
          <p:nvPr/>
        </p:nvSpPr>
        <p:spPr bwMode="auto">
          <a:xfrm>
            <a:off x="1992313" y="2924176"/>
            <a:ext cx="3598862"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fontAlgn="t" hangingPunct="1">
              <a:spcBef>
                <a:spcPct val="50000"/>
              </a:spcBef>
              <a:buClrTx/>
              <a:buFontTx/>
              <a:buNone/>
            </a:pPr>
            <a:r>
              <a:rPr lang="en-US" altLang="zh-CN" b="0">
                <a:ea typeface="宋体" panose="02010600030101010101" pitchFamily="2" charset="-122"/>
              </a:rPr>
              <a:t>int y[20];</a:t>
            </a:r>
            <a:endParaRPr lang="en-US" altLang="zh-CN" b="0">
              <a:ea typeface="宋体" panose="02010600030101010101" pitchFamily="2" charset="-122"/>
            </a:endParaRPr>
          </a:p>
          <a:p>
            <a:pPr eaLnBrk="1" fontAlgn="t" hangingPunct="1">
              <a:spcBef>
                <a:spcPct val="50000"/>
              </a:spcBef>
              <a:buClrTx/>
              <a:buFontTx/>
              <a:buNone/>
            </a:pPr>
            <a:r>
              <a:rPr lang="en-US" altLang="zh-CN" b="0">
                <a:ea typeface="宋体" panose="02010600030101010101" pitchFamily="2" charset="-122"/>
              </a:rPr>
              <a:t>For(int i=0;i&lt;20;i++)</a:t>
            </a:r>
            <a:endParaRPr lang="en-US" altLang="zh-CN" b="0">
              <a:ea typeface="宋体" panose="02010600030101010101" pitchFamily="2" charset="-122"/>
            </a:endParaRPr>
          </a:p>
          <a:p>
            <a:pPr eaLnBrk="1" fontAlgn="t" hangingPunct="1">
              <a:spcBef>
                <a:spcPct val="50000"/>
              </a:spcBef>
              <a:buClrTx/>
              <a:buFontTx/>
              <a:buNone/>
            </a:pPr>
            <a:r>
              <a:rPr lang="en-US" altLang="zh-CN" b="0">
                <a:ea typeface="宋体" panose="02010600030101010101" pitchFamily="2" charset="-122"/>
              </a:rPr>
              <a:t>     y[i] = sin(i/20*pi)</a:t>
            </a:r>
            <a:endParaRPr lang="en-US" altLang="zh-CN" b="0">
              <a:ea typeface="宋体" panose="02010600030101010101" pitchFamily="2" charset="-122"/>
            </a:endParaRPr>
          </a:p>
        </p:txBody>
      </p:sp>
      <p:sp>
        <p:nvSpPr>
          <p:cNvPr id="55301" name="Text Box 19"/>
          <p:cNvSpPr txBox="1">
            <a:spLocks noChangeArrowheads="1"/>
          </p:cNvSpPr>
          <p:nvPr/>
        </p:nvSpPr>
        <p:spPr bwMode="auto">
          <a:xfrm>
            <a:off x="6383339" y="3068639"/>
            <a:ext cx="34575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50000"/>
              </a:spcBef>
              <a:buClrTx/>
              <a:buFontTx/>
              <a:buNone/>
            </a:pPr>
            <a:r>
              <a:rPr lang="en-US" altLang="zh-CN" b="0">
                <a:ea typeface="宋体" panose="02010600030101010101" pitchFamily="2" charset="-122"/>
              </a:rPr>
              <a:t>i = 0:1:19</a:t>
            </a:r>
            <a:endParaRPr lang="en-US" altLang="zh-CN" b="0">
              <a:ea typeface="宋体" panose="02010600030101010101" pitchFamily="2" charset="-122"/>
            </a:endParaRPr>
          </a:p>
          <a:p>
            <a:pPr eaLnBrk="1" hangingPunct="1">
              <a:spcBef>
                <a:spcPct val="50000"/>
              </a:spcBef>
              <a:buClrTx/>
              <a:buFontTx/>
              <a:buNone/>
            </a:pPr>
            <a:r>
              <a:rPr lang="en-US" altLang="zh-CN" b="0">
                <a:ea typeface="宋体" panose="02010600030101010101" pitchFamily="2" charset="-122"/>
              </a:rPr>
              <a:t>y = sin(i/20*pi)</a:t>
            </a:r>
            <a:endParaRPr lang="en-US" altLang="zh-CN" b="0">
              <a:ea typeface="宋体" panose="02010600030101010101" pitchFamily="2" charset="-122"/>
            </a:endParaRPr>
          </a:p>
        </p:txBody>
      </p:sp>
      <p:sp>
        <p:nvSpPr>
          <p:cNvPr id="55302" name="Line 20"/>
          <p:cNvSpPr>
            <a:spLocks noChangeShapeType="1"/>
          </p:cNvSpPr>
          <p:nvPr/>
        </p:nvSpPr>
        <p:spPr bwMode="auto">
          <a:xfrm>
            <a:off x="5880100" y="2708276"/>
            <a:ext cx="0" cy="3313113"/>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a:t>范例</a:t>
            </a:r>
            <a:endParaRPr lang="zh-CN" altLang="en-US"/>
          </a:p>
        </p:txBody>
      </p:sp>
      <p:sp>
        <p:nvSpPr>
          <p:cNvPr id="56323" name="Rectangle 3"/>
          <p:cNvSpPr>
            <a:spLocks noGrp="1" noChangeArrowheads="1"/>
          </p:cNvSpPr>
          <p:nvPr>
            <p:ph idx="1"/>
          </p:nvPr>
        </p:nvSpPr>
        <p:spPr/>
        <p:txBody>
          <a:bodyPr/>
          <a:lstStyle/>
          <a:p>
            <a:r>
              <a:rPr lang="zh-CN" altLang="en-US"/>
              <a:t>两个相同维数</a:t>
            </a:r>
            <a:r>
              <a:rPr lang="en-US" altLang="zh-CN"/>
              <a:t>(</a:t>
            </a:r>
            <a:r>
              <a:rPr lang="zh-CN" altLang="en-US"/>
              <a:t>长度为</a:t>
            </a:r>
            <a:r>
              <a:rPr lang="en-US" altLang="zh-CN"/>
              <a:t>N)</a:t>
            </a:r>
            <a:r>
              <a:rPr lang="zh-CN" altLang="en-US"/>
              <a:t>的数组</a:t>
            </a:r>
            <a:r>
              <a:rPr lang="en-US" altLang="zh-CN"/>
              <a:t>A</a:t>
            </a:r>
            <a:r>
              <a:rPr lang="zh-CN" altLang="en-US"/>
              <a:t>、</a:t>
            </a:r>
            <a:r>
              <a:rPr lang="en-US" altLang="zh-CN"/>
              <a:t>B</a:t>
            </a:r>
            <a:r>
              <a:rPr lang="zh-CN" altLang="en-US"/>
              <a:t>相加，结果保存在</a:t>
            </a:r>
            <a:r>
              <a:rPr lang="en-US" altLang="zh-CN"/>
              <a:t>S</a:t>
            </a:r>
            <a:r>
              <a:rPr lang="zh-CN" altLang="en-US"/>
              <a:t>数组中。</a:t>
            </a:r>
            <a:endParaRPr lang="zh-CN" altLang="en-US"/>
          </a:p>
        </p:txBody>
      </p:sp>
      <p:sp>
        <p:nvSpPr>
          <p:cNvPr id="56324" name="Text Box 4"/>
          <p:cNvSpPr txBox="1">
            <a:spLocks noChangeArrowheads="1"/>
          </p:cNvSpPr>
          <p:nvPr/>
        </p:nvSpPr>
        <p:spPr bwMode="auto">
          <a:xfrm>
            <a:off x="2208213" y="3068639"/>
            <a:ext cx="38163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50000"/>
              </a:spcBef>
              <a:buClrTx/>
              <a:buFontTx/>
              <a:buNone/>
            </a:pPr>
            <a:r>
              <a:rPr lang="en-US" altLang="zh-CN" b="0">
                <a:ea typeface="宋体" panose="02010600030101010101" pitchFamily="2" charset="-122"/>
              </a:rPr>
              <a:t>For(int i =0 ;i&lt;N;i++)</a:t>
            </a:r>
            <a:endParaRPr lang="en-US" altLang="zh-CN" b="0">
              <a:ea typeface="宋体" panose="02010600030101010101" pitchFamily="2" charset="-122"/>
            </a:endParaRPr>
          </a:p>
          <a:p>
            <a:pPr eaLnBrk="1" hangingPunct="1">
              <a:spcBef>
                <a:spcPct val="50000"/>
              </a:spcBef>
              <a:buClrTx/>
              <a:buFontTx/>
              <a:buNone/>
            </a:pPr>
            <a:r>
              <a:rPr lang="en-US" altLang="zh-CN" b="0">
                <a:ea typeface="宋体" panose="02010600030101010101" pitchFamily="2" charset="-122"/>
              </a:rPr>
              <a:t>S[i] = A[i]+B[i]</a:t>
            </a:r>
            <a:endParaRPr lang="en-US" altLang="zh-CN" b="0">
              <a:ea typeface="宋体" panose="02010600030101010101" pitchFamily="2" charset="-122"/>
            </a:endParaRPr>
          </a:p>
        </p:txBody>
      </p:sp>
      <p:sp>
        <p:nvSpPr>
          <p:cNvPr id="56325" name="Text Box 6"/>
          <p:cNvSpPr txBox="1">
            <a:spLocks noChangeArrowheads="1"/>
          </p:cNvSpPr>
          <p:nvPr/>
        </p:nvSpPr>
        <p:spPr bwMode="auto">
          <a:xfrm>
            <a:off x="6888163" y="3068639"/>
            <a:ext cx="2520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50000"/>
              </a:spcBef>
              <a:buClrTx/>
              <a:buFontTx/>
              <a:buNone/>
            </a:pPr>
            <a:r>
              <a:rPr lang="en-US" altLang="zh-CN" b="0">
                <a:ea typeface="宋体" panose="02010600030101010101" pitchFamily="2" charset="-122"/>
              </a:rPr>
              <a:t>S = A+B</a:t>
            </a:r>
            <a:endParaRPr lang="en-US" altLang="zh-CN" b="0">
              <a:ea typeface="宋体" panose="02010600030101010101" pitchFamily="2" charset="-122"/>
            </a:endParaRPr>
          </a:p>
        </p:txBody>
      </p:sp>
      <p:sp>
        <p:nvSpPr>
          <p:cNvPr id="56326" name="Line 7"/>
          <p:cNvSpPr>
            <a:spLocks noChangeShapeType="1"/>
          </p:cNvSpPr>
          <p:nvPr/>
        </p:nvSpPr>
        <p:spPr bwMode="auto">
          <a:xfrm>
            <a:off x="6167438" y="2924175"/>
            <a:ext cx="0" cy="3168650"/>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9"/>
          <p:cNvSpPr>
            <a:spLocks noGrp="1" noChangeArrowheads="1"/>
          </p:cNvSpPr>
          <p:nvPr>
            <p:ph type="title"/>
          </p:nvPr>
        </p:nvSpPr>
        <p:spPr/>
        <p:txBody>
          <a:bodyPr/>
          <a:lstStyle/>
          <a:p>
            <a:pPr eaLnBrk="1" hangingPunct="1"/>
            <a:r>
              <a:rPr lang="zh-CN" altLang="en-US"/>
              <a:t>主要内容</a:t>
            </a:r>
            <a:endParaRPr lang="zh-CN" altLang="en-US"/>
          </a:p>
        </p:txBody>
      </p:sp>
      <p:sp>
        <p:nvSpPr>
          <p:cNvPr id="57347" name="Rectangle 10"/>
          <p:cNvSpPr>
            <a:spLocks noGrp="1" noChangeArrowheads="1"/>
          </p:cNvSpPr>
          <p:nvPr>
            <p:ph idx="1"/>
          </p:nvPr>
        </p:nvSpPr>
        <p:spPr/>
        <p:txBody>
          <a:bodyPr/>
          <a:lstStyle/>
          <a:p>
            <a:pPr eaLnBrk="1" hangingPunct="1">
              <a:buSzPts val="2600"/>
            </a:pPr>
            <a:r>
              <a:rPr lang="en-US" altLang="zh-CN"/>
              <a:t>MATLAB</a:t>
            </a:r>
            <a:r>
              <a:rPr lang="zh-CN" altLang="en-US"/>
              <a:t>的基本概念</a:t>
            </a:r>
            <a:endParaRPr lang="zh-CN" altLang="en-US"/>
          </a:p>
          <a:p>
            <a:pPr eaLnBrk="1" hangingPunct="1">
              <a:buSzPts val="2600"/>
            </a:pPr>
            <a:r>
              <a:rPr lang="zh-CN" altLang="en-US">
                <a:solidFill>
                  <a:srgbClr val="FF0000"/>
                </a:solidFill>
              </a:rPr>
              <a:t>信号及其运算的</a:t>
            </a:r>
            <a:r>
              <a:rPr lang="en-US" altLang="zh-CN">
                <a:solidFill>
                  <a:srgbClr val="FF0000"/>
                </a:solidFill>
              </a:rPr>
              <a:t>MATLAB</a:t>
            </a:r>
            <a:r>
              <a:rPr lang="zh-CN" altLang="en-US">
                <a:solidFill>
                  <a:srgbClr val="FF0000"/>
                </a:solidFill>
              </a:rPr>
              <a:t>表示</a:t>
            </a:r>
            <a:endParaRPr lang="zh-CN" altLang="en-US">
              <a:solidFill>
                <a:srgbClr val="FF0000"/>
              </a:solidFill>
            </a:endParaRPr>
          </a:p>
          <a:p>
            <a:pPr eaLnBrk="1" hangingPunct="1">
              <a:buSzPts val="2600"/>
            </a:pPr>
            <a:r>
              <a:rPr lang="zh-CN" altLang="en-US"/>
              <a:t>系统描述</a:t>
            </a:r>
            <a:endParaRPr lang="zh-CN" altLang="en-US"/>
          </a:p>
          <a:p>
            <a:pPr eaLnBrk="1" hangingPunct="1">
              <a:buSzPts val="2600"/>
            </a:pPr>
            <a:r>
              <a:rPr lang="zh-CN" altLang="en-US"/>
              <a:t>时域分析</a:t>
            </a:r>
            <a:endParaRPr lang="zh-CN" altLang="en-US"/>
          </a:p>
          <a:p>
            <a:pPr eaLnBrk="1" hangingPunct="1">
              <a:buSzPts val="2600"/>
            </a:pPr>
            <a:r>
              <a:rPr lang="zh-CN" altLang="en-US"/>
              <a:t>频域分析</a:t>
            </a:r>
            <a:endParaRPr lang="zh-CN" altLang="en-US"/>
          </a:p>
          <a:p>
            <a:pPr eaLnBrk="1" hangingPunct="1">
              <a:buSzPts val="2600"/>
            </a:pPr>
            <a:r>
              <a:rPr lang="zh-CN" altLang="en-US"/>
              <a:t>稳定性分析</a:t>
            </a:r>
            <a:endParaRPr lang="en-US" altLang="zh-CN"/>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p:nvPr>
        </p:nvSpPr>
        <p:spPr/>
        <p:txBody>
          <a:bodyPr/>
          <a:lstStyle/>
          <a:p>
            <a:r>
              <a:rPr lang="zh-CN" altLang="en-US"/>
              <a:t>安装</a:t>
            </a:r>
            <a:r>
              <a:rPr lang="en-US" altLang="zh-CN"/>
              <a:t>Control system tool</a:t>
            </a:r>
            <a:endParaRPr lang="zh-CN" altLang="en-US"/>
          </a:p>
        </p:txBody>
      </p:sp>
      <p:sp>
        <p:nvSpPr>
          <p:cNvPr id="15363" name="内容占位符 2"/>
          <p:cNvSpPr>
            <a:spLocks noGrp="1" noChangeArrowheads="1"/>
          </p:cNvSpPr>
          <p:nvPr>
            <p:ph idx="1"/>
          </p:nvPr>
        </p:nvSpPr>
        <p:spPr/>
        <p:txBody>
          <a:bodyPr/>
          <a:lstStyle/>
          <a:p>
            <a:endParaRPr lang="zh-CN" altLang="en-US"/>
          </a:p>
        </p:txBody>
      </p:sp>
      <p:pic>
        <p:nvPicPr>
          <p:cNvPr id="15364"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31950" y="1196976"/>
            <a:ext cx="87122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p:nvPr/>
        </p:nvSpPr>
        <p:spPr>
          <a:xfrm>
            <a:off x="5808664" y="2247900"/>
            <a:ext cx="179387" cy="388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5366"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4339" y="2682875"/>
            <a:ext cx="3348037"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9463" y="4437063"/>
            <a:ext cx="497681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下箭头 16"/>
          <p:cNvSpPr/>
          <p:nvPr/>
        </p:nvSpPr>
        <p:spPr>
          <a:xfrm>
            <a:off x="5808664" y="4189413"/>
            <a:ext cx="179387" cy="392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zh-CN" altLang="en-US"/>
              <a:t>连续时间信号的</a:t>
            </a:r>
            <a:r>
              <a:rPr lang="en-US" altLang="zh-CN"/>
              <a:t>MATLAB</a:t>
            </a:r>
            <a:r>
              <a:rPr lang="zh-CN" altLang="en-US"/>
              <a:t>表示</a:t>
            </a:r>
            <a:endParaRPr lang="zh-CN" altLang="en-US"/>
          </a:p>
        </p:txBody>
      </p:sp>
      <p:sp>
        <p:nvSpPr>
          <p:cNvPr id="78851" name="Rectangle 3"/>
          <p:cNvSpPr>
            <a:spLocks noGrp="1" noChangeArrowheads="1"/>
          </p:cNvSpPr>
          <p:nvPr>
            <p:ph idx="1"/>
          </p:nvPr>
        </p:nvSpPr>
        <p:spPr/>
        <p:txBody>
          <a:bodyPr/>
          <a:lstStyle/>
          <a:p>
            <a:r>
              <a:rPr lang="zh-CN" altLang="en-US"/>
              <a:t>连续信号的时间取值</a:t>
            </a:r>
            <a:r>
              <a:rPr lang="en-US" altLang="zh-CN"/>
              <a:t>t</a:t>
            </a:r>
            <a:r>
              <a:rPr lang="zh-CN" altLang="en-US"/>
              <a:t>是连续的，但</a:t>
            </a:r>
            <a:r>
              <a:rPr lang="en-US" altLang="zh-CN"/>
              <a:t>MATLAB</a:t>
            </a:r>
            <a:r>
              <a:rPr lang="zh-CN" altLang="en-US"/>
              <a:t>中变量的取值都是离散的，因此</a:t>
            </a:r>
            <a:r>
              <a:rPr lang="en-US" altLang="zh-CN"/>
              <a:t>MATLAB</a:t>
            </a:r>
            <a:r>
              <a:rPr lang="zh-CN" altLang="en-US"/>
              <a:t>对连续信号只能提供近似表示</a:t>
            </a:r>
            <a:endParaRPr lang="en-US" altLang="zh-CN"/>
          </a:p>
          <a:p>
            <a:r>
              <a:rPr lang="zh-CN" altLang="en-US"/>
              <a:t>即采用对连续时间信号进行采样的方式进行，为了保证采样值能尽可能保留信号的细节，应该确保足够小的抽样时间（采样定理），同时采用</a:t>
            </a:r>
            <a:r>
              <a:rPr lang="en-US" altLang="zh-CN"/>
              <a:t>plot</a:t>
            </a:r>
            <a:r>
              <a:rPr lang="zh-CN" altLang="en-US"/>
              <a:t>命令画出连续信号的图形。</a:t>
            </a:r>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a:t>连续信号的</a:t>
            </a:r>
            <a:r>
              <a:rPr lang="en-US" altLang="zh-CN"/>
              <a:t>MATLAB</a:t>
            </a:r>
            <a:r>
              <a:rPr lang="zh-CN" altLang="en-US"/>
              <a:t>表示</a:t>
            </a:r>
            <a:endParaRPr lang="zh-CN" altLang="en-US"/>
          </a:p>
        </p:txBody>
      </p:sp>
      <mc:AlternateContent xmlns:mc="http://schemas.openxmlformats.org/markup-compatibility/2006">
        <mc:Choice xmlns:a14="http://schemas.microsoft.com/office/drawing/2010/main" Requires="a14">
          <p:sp>
            <p:nvSpPr>
              <p:cNvPr id="59395" name="Rectangle 3"/>
              <p:cNvSpPr>
                <a:spLocks noGrp="1" noChangeArrowheads="1"/>
              </p:cNvSpPr>
              <p:nvPr>
                <p:ph idx="1"/>
              </p:nvPr>
            </p:nvSpPr>
            <p:spPr/>
            <p:txBody>
              <a:bodyPr/>
              <a:lstStyle/>
              <a:p>
                <a:pPr eaLnBrk="1" hangingPunct="1"/>
                <a:r>
                  <a:rPr lang="zh-CN" altLang="en-US" dirty="0"/>
                  <a:t>对于余弦函数： </a:t>
                </a:r>
                <a:endParaRPr lang="zh-CN" altLang="en-US" dirty="0"/>
              </a:p>
              <a:p>
                <a:pPr lvl="1" eaLnBrk="1" hangingPunct="1"/>
                <a:r>
                  <a:rPr lang="zh-CN" altLang="en-US" dirty="0"/>
                  <a:t>设置时间的范围，设置采样间隔</a:t>
                </a:r>
                <a14:m>
                  <m:oMath xmlns:m="http://schemas.openxmlformats.org/officeDocument/2006/math">
                    <m:r>
                      <a:rPr lang="zh-CN" altLang="en-US" b="1" i="1" smtClean="0">
                        <a:latin typeface="Cambria Math" panose="02040503050406030204" pitchFamily="18" charset="0"/>
                      </a:rPr>
                      <m:t>𝚫</m:t>
                    </m:r>
                    <m:r>
                      <a:rPr lang="en-US" altLang="zh-CN" b="1" i="1" smtClean="0">
                        <a:latin typeface="Cambria Math" panose="02040503050406030204" pitchFamily="18" charset="0"/>
                      </a:rPr>
                      <m:t>𝒕</m:t>
                    </m:r>
                  </m:oMath>
                </a14:m>
                <a:r>
                  <a:rPr lang="zh-CN" altLang="en-US" dirty="0"/>
                  <a:t>，采样信号的形式为：</a:t>
                </a:r>
                <a:endParaRPr lang="en-US" altLang="zh-CN" dirty="0"/>
              </a:p>
              <a:p>
                <a:pPr lvl="1" eaLnBrk="1" hangingPunct="1"/>
                <a:endParaRPr lang="en-US" altLang="zh-CN" dirty="0"/>
              </a:p>
              <a:p>
                <a:pPr lvl="1" eaLnBrk="1" hangingPunct="1"/>
                <a:r>
                  <a:rPr lang="zh-CN" altLang="en-US" dirty="0"/>
                  <a:t>     </a:t>
                </a:r>
                <a14:m>
                  <m:oMath xmlns:m="http://schemas.openxmlformats.org/officeDocument/2006/math">
                    <m:r>
                      <a:rPr lang="en-US" altLang="zh-CN" b="1" i="1" smtClean="0">
                        <a:latin typeface="Cambria Math" panose="02040503050406030204" pitchFamily="18" charset="0"/>
                      </a:rPr>
                      <m:t>𝒕</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zh-CN" altLang="en-US" b="1" i="1" smtClean="0">
                        <a:latin typeface="Cambria Math" panose="02040503050406030204" pitchFamily="18" charset="0"/>
                      </a:rPr>
                      <m:t>𝚫</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𝟐</m:t>
                        </m:r>
                      </m:sub>
                    </m:sSub>
                  </m:oMath>
                </a14:m>
                <a:endParaRPr lang="en-US" altLang="zh-CN" dirty="0"/>
              </a:p>
              <a:p>
                <a:pPr lvl="1" eaLnBrk="1" hangingPunct="1"/>
                <a14:m>
                  <m:oMath xmlns:m="http://schemas.openxmlformats.org/officeDocument/2006/math">
                    <m:r>
                      <a:rPr lang="en-US" altLang="zh-CN" b="1" i="1" smtClean="0">
                        <a:latin typeface="Cambria Math" panose="02040503050406030204" pitchFamily="18" charset="0"/>
                      </a:rPr>
                      <m:t>     </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𝒄𝒐𝒔</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zh-CN" altLang="en-US" b="1" i="1" smtClean="0">
                        <a:latin typeface="Cambria Math" panose="02040503050406030204" pitchFamily="18" charset="0"/>
                      </a:rPr>
                      <m:t>𝝅</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endParaRPr lang="zh-CN" altLang="en-US" dirty="0"/>
              </a:p>
              <a:p>
                <a:pPr lvl="1" eaLnBrk="1" hangingPunct="1">
                  <a:buFont typeface="Wingdings" panose="05000000000000000000" pitchFamily="2" charset="2"/>
                  <a:buNone/>
                </a:pPr>
                <a:endParaRPr lang="en-US" altLang="zh-CN" dirty="0"/>
              </a:p>
              <a:p>
                <a:pPr lvl="1" eaLnBrk="1" hangingPunct="1">
                  <a:buFont typeface="Wingdings" panose="05000000000000000000" pitchFamily="2" charset="2"/>
                  <a:buNone/>
                </a:pPr>
                <a:r>
                  <a:rPr lang="en-US" altLang="zh-CN" dirty="0"/>
                  <a:t>	</a:t>
                </a:r>
                <a:r>
                  <a:rPr lang="zh-CN" altLang="en-US" dirty="0"/>
                  <a:t>则在不同采样间隔下</a:t>
                </a:r>
                <a:r>
                  <a:rPr lang="en-US" altLang="zh-CN" dirty="0"/>
                  <a:t>plot</a:t>
                </a:r>
                <a:r>
                  <a:rPr lang="zh-CN" altLang="en-US" dirty="0"/>
                  <a:t>的绘图结果为：</a:t>
                </a:r>
                <a:endParaRPr lang="zh-CN" altLang="en-US" dirty="0"/>
              </a:p>
            </p:txBody>
          </p:sp>
        </mc:Choice>
        <mc:Fallback>
          <p:sp>
            <p:nvSpPr>
              <p:cNvPr id="59395" name="Rectangle 3"/>
              <p:cNvSpPr>
                <a:spLocks noRot="1" noChangeAspect="1" noMove="1" noResize="1" noEditPoints="1" noAdjustHandles="1" noChangeArrowheads="1" noChangeShapeType="1" noTextEdit="1"/>
              </p:cNvSpPr>
              <p:nvPr>
                <p:ph idx="1"/>
              </p:nvPr>
            </p:nvSpPr>
            <p:spPr>
              <a:blipFill rotWithShape="1">
                <a:blip r:embed="rId1"/>
                <a:stretch>
                  <a:fillRect b="6"/>
                </a:stretch>
              </a:blipFill>
            </p:spPr>
            <p:txBody>
              <a:bodyPr/>
              <a:lstStyle/>
              <a:p>
                <a:r>
                  <a:rPr lang="zh-CN" alt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a:t>连续信号的</a:t>
            </a:r>
            <a:r>
              <a:rPr lang="en-US" altLang="zh-CN"/>
              <a:t>MATLAB</a:t>
            </a:r>
            <a:r>
              <a:rPr lang="zh-CN" altLang="en-US"/>
              <a:t>表示</a:t>
            </a:r>
            <a:endParaRPr lang="zh-CN" altLang="en-US"/>
          </a:p>
        </p:txBody>
      </p:sp>
      <p:sp>
        <p:nvSpPr>
          <p:cNvPr id="6" name="内容占位符 5"/>
          <p:cNvSpPr>
            <a:spLocks noGrp="1"/>
          </p:cNvSpPr>
          <p:nvPr>
            <p:ph sz="half" idx="1"/>
          </p:nvPr>
        </p:nvSpPr>
        <p:spPr/>
        <p:txBody>
          <a:bodyPr>
            <a:normAutofit/>
          </a:bodyPr>
          <a:lstStyle/>
          <a:p>
            <a:r>
              <a:rPr lang="en-US" altLang="zh-CN" sz="1800" b="0" i="0" dirty="0">
                <a:effectLst/>
                <a:latin typeface="Menlo"/>
              </a:rPr>
              <a:t>t=0:0.1:1;</a:t>
            </a:r>
            <a:endParaRPr lang="en-US" altLang="zh-CN" sz="1800" b="0" i="0" dirty="0">
              <a:effectLst/>
              <a:latin typeface="Menlo"/>
            </a:endParaRPr>
          </a:p>
          <a:p>
            <a:r>
              <a:rPr lang="en-US" altLang="zh-CN" sz="1800" b="0" i="0" dirty="0">
                <a:effectLst/>
                <a:latin typeface="Menlo"/>
              </a:rPr>
              <a:t>figure()</a:t>
            </a:r>
            <a:endParaRPr lang="en-US" altLang="zh-CN" sz="1800" b="0" i="0" dirty="0">
              <a:effectLst/>
              <a:latin typeface="Menlo"/>
            </a:endParaRPr>
          </a:p>
          <a:p>
            <a:r>
              <a:rPr lang="en-US" altLang="zh-CN" sz="1800" b="0" i="0" dirty="0">
                <a:effectLst/>
                <a:latin typeface="Menlo"/>
              </a:rPr>
              <a:t>x=cos(pi* t *4);</a:t>
            </a:r>
            <a:endParaRPr lang="en-US" altLang="zh-CN" sz="1800" b="0" i="0" dirty="0">
              <a:effectLst/>
              <a:latin typeface="Menlo"/>
            </a:endParaRPr>
          </a:p>
          <a:p>
            <a:r>
              <a:rPr lang="en-US" altLang="zh-CN" sz="1800" b="0" i="0" dirty="0">
                <a:effectLst/>
                <a:latin typeface="Menlo"/>
              </a:rPr>
              <a:t>plot(</a:t>
            </a:r>
            <a:r>
              <a:rPr lang="en-US" altLang="zh-CN" sz="1800" b="0" i="0" dirty="0" err="1">
                <a:effectLst/>
                <a:latin typeface="Menlo"/>
              </a:rPr>
              <a:t>t,x</a:t>
            </a:r>
            <a:r>
              <a:rPr lang="en-US" altLang="zh-CN" sz="1800" b="0" i="0" dirty="0">
                <a:effectLst/>
                <a:latin typeface="Menlo"/>
              </a:rPr>
              <a:t>, </a:t>
            </a:r>
            <a:r>
              <a:rPr lang="en-US" altLang="zh-CN" sz="1800" b="0" i="0" dirty="0">
                <a:solidFill>
                  <a:srgbClr val="A709F5"/>
                </a:solidFill>
                <a:effectLst/>
                <a:latin typeface="Menlo"/>
              </a:rPr>
              <a:t>'linewidth’</a:t>
            </a:r>
            <a:r>
              <a:rPr lang="en-US" altLang="zh-CN" sz="1800" b="0" i="0" dirty="0">
                <a:effectLst/>
                <a:latin typeface="Menlo"/>
              </a:rPr>
              <a:t>,2)</a:t>
            </a:r>
            <a:endParaRPr lang="en-US" altLang="zh-CN" sz="1800" b="0" i="0" dirty="0">
              <a:effectLst/>
              <a:latin typeface="Menlo"/>
            </a:endParaRPr>
          </a:p>
          <a:p>
            <a:endParaRPr lang="en-US" altLang="zh-CN" sz="1800" b="0" i="0" dirty="0">
              <a:effectLst/>
              <a:latin typeface="Menlo"/>
            </a:endParaRPr>
          </a:p>
          <a:p>
            <a:r>
              <a:rPr lang="en-US" altLang="zh-CN" sz="1800" b="0" i="0" dirty="0">
                <a:effectLst/>
                <a:latin typeface="Menlo"/>
              </a:rPr>
              <a:t>t =0:0.01:1;</a:t>
            </a:r>
            <a:endParaRPr lang="en-US" altLang="zh-CN" sz="1800" b="0" i="0" dirty="0">
              <a:effectLst/>
              <a:latin typeface="Menlo"/>
            </a:endParaRPr>
          </a:p>
          <a:p>
            <a:r>
              <a:rPr lang="en-US" altLang="zh-CN" sz="1800" b="0" i="0" dirty="0">
                <a:effectLst/>
                <a:latin typeface="Menlo"/>
              </a:rPr>
              <a:t>y = cos(pi*4*t);</a:t>
            </a:r>
            <a:endParaRPr lang="en-US" altLang="zh-CN" sz="1800" b="0" i="0" dirty="0">
              <a:effectLst/>
              <a:latin typeface="Menlo"/>
            </a:endParaRPr>
          </a:p>
          <a:p>
            <a:r>
              <a:rPr lang="en-US" altLang="zh-CN" sz="1800" b="0" i="0" dirty="0">
                <a:effectLst/>
                <a:latin typeface="Menlo"/>
              </a:rPr>
              <a:t>hold </a:t>
            </a:r>
            <a:r>
              <a:rPr lang="en-US" altLang="zh-CN" sz="1800" b="0" i="0" dirty="0">
                <a:solidFill>
                  <a:srgbClr val="A709F5"/>
                </a:solidFill>
                <a:effectLst/>
                <a:latin typeface="Menlo"/>
              </a:rPr>
              <a:t>on</a:t>
            </a:r>
            <a:endParaRPr lang="en-US" altLang="zh-CN" sz="1800" b="0" i="0" dirty="0">
              <a:effectLst/>
              <a:latin typeface="Menlo"/>
            </a:endParaRPr>
          </a:p>
          <a:p>
            <a:r>
              <a:rPr lang="en-US" altLang="zh-CN" sz="1800" b="0" i="0" dirty="0">
                <a:effectLst/>
                <a:latin typeface="Menlo"/>
              </a:rPr>
              <a:t>plot(t,y,</a:t>
            </a:r>
            <a:r>
              <a:rPr lang="en-US" altLang="zh-CN" sz="1800" b="0" i="0" dirty="0">
                <a:solidFill>
                  <a:srgbClr val="A709F5"/>
                </a:solidFill>
                <a:effectLst/>
                <a:latin typeface="Menlo"/>
              </a:rPr>
              <a:t>'r'</a:t>
            </a:r>
            <a:r>
              <a:rPr lang="en-US" altLang="zh-CN" sz="1800" b="0" i="0" dirty="0">
                <a:effectLst/>
                <a:latin typeface="Menlo"/>
              </a:rPr>
              <a:t>,</a:t>
            </a:r>
            <a:r>
              <a:rPr lang="en-US" altLang="zh-CN" sz="1800" b="0" i="0" dirty="0">
                <a:solidFill>
                  <a:srgbClr val="A709F5"/>
                </a:solidFill>
                <a:effectLst/>
                <a:latin typeface="Menlo"/>
              </a:rPr>
              <a:t>'LineWidth'</a:t>
            </a:r>
            <a:r>
              <a:rPr lang="en-US" altLang="zh-CN" sz="1800" b="0" i="0" dirty="0">
                <a:effectLst/>
                <a:latin typeface="Menlo"/>
              </a:rPr>
              <a:t>,2)</a:t>
            </a:r>
            <a:br>
              <a:rPr lang="en-US" altLang="zh-CN" sz="1800" b="0" i="0" dirty="0">
                <a:effectLst/>
                <a:latin typeface="Menlo"/>
              </a:rPr>
            </a:br>
            <a:endParaRPr lang="en-US" altLang="zh-CN" sz="1800" b="0" i="0" dirty="0">
              <a:effectLst/>
              <a:latin typeface="Menlo"/>
            </a:endParaRPr>
          </a:p>
          <a:p>
            <a:r>
              <a:rPr lang="en-US" altLang="zh-CN" sz="1800" b="0" i="0" dirty="0" err="1">
                <a:effectLst/>
                <a:latin typeface="Menlo"/>
              </a:rPr>
              <a:t>xlim</a:t>
            </a:r>
            <a:r>
              <a:rPr lang="en-US" altLang="zh-CN" sz="1800" b="0" i="0" dirty="0">
                <a:effectLst/>
                <a:latin typeface="Menlo"/>
              </a:rPr>
              <a:t>([0.000 1.000])</a:t>
            </a:r>
            <a:endParaRPr lang="en-US" altLang="zh-CN" sz="1800" b="0" i="0" dirty="0">
              <a:effectLst/>
              <a:latin typeface="Menlo"/>
            </a:endParaRPr>
          </a:p>
          <a:p>
            <a:r>
              <a:rPr lang="en-US" altLang="zh-CN" sz="1800" b="0" i="0" dirty="0" err="1">
                <a:effectLst/>
                <a:latin typeface="Menlo"/>
              </a:rPr>
              <a:t>ylim</a:t>
            </a:r>
            <a:r>
              <a:rPr lang="en-US" altLang="zh-CN" sz="1800" b="0" i="0" dirty="0">
                <a:effectLst/>
                <a:latin typeface="Menlo"/>
              </a:rPr>
              <a:t>([-1.00 1.00])</a:t>
            </a:r>
            <a:endParaRPr lang="en-US" altLang="zh-CN" sz="1800" b="0" i="0" dirty="0">
              <a:effectLst/>
              <a:latin typeface="Menlo"/>
            </a:endParaRPr>
          </a:p>
          <a:p>
            <a:r>
              <a:rPr lang="en-US" altLang="zh-CN" sz="1800" b="0" i="0" dirty="0">
                <a:effectLst/>
                <a:latin typeface="Menlo"/>
              </a:rPr>
              <a:t>legend(</a:t>
            </a:r>
            <a:r>
              <a:rPr lang="en-US" altLang="zh-CN" sz="1800" b="0" i="0" dirty="0">
                <a:solidFill>
                  <a:srgbClr val="A709F5"/>
                </a:solidFill>
                <a:effectLst/>
                <a:latin typeface="Menlo"/>
              </a:rPr>
              <a:t>'Ts=0.1'</a:t>
            </a:r>
            <a:r>
              <a:rPr lang="en-US" altLang="zh-CN" sz="1800" b="0" i="0" dirty="0">
                <a:effectLst/>
                <a:latin typeface="Menlo"/>
              </a:rPr>
              <a:t>,</a:t>
            </a:r>
            <a:r>
              <a:rPr lang="en-US" altLang="zh-CN" sz="1800" b="0" i="0" dirty="0">
                <a:solidFill>
                  <a:srgbClr val="A709F5"/>
                </a:solidFill>
                <a:effectLst/>
                <a:latin typeface="Menlo"/>
              </a:rPr>
              <a:t>'Ts=0.01'</a:t>
            </a:r>
            <a:r>
              <a:rPr lang="en-US" altLang="zh-CN" sz="1800" b="0" i="0" dirty="0">
                <a:effectLst/>
                <a:latin typeface="Menlo"/>
              </a:rPr>
              <a:t>)</a:t>
            </a:r>
            <a:endParaRPr lang="zh-CN" altLang="en-US" dirty="0"/>
          </a:p>
        </p:txBody>
      </p:sp>
      <p:pic>
        <p:nvPicPr>
          <p:cNvPr id="8" name="内容占位符 7"/>
          <p:cNvPicPr>
            <a:picLocks noGrp="1" noChangeAspect="1"/>
          </p:cNvPicPr>
          <p:nvPr>
            <p:ph sz="half" idx="2"/>
          </p:nvPr>
        </p:nvPicPr>
        <p:blipFill>
          <a:blip r:embed="rId1"/>
          <a:stretch>
            <a:fillRect/>
          </a:stretch>
        </p:blipFill>
        <p:spPr>
          <a:xfrm>
            <a:off x="4727848" y="908720"/>
            <a:ext cx="7189192" cy="539189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a:t>离散信号的</a:t>
            </a:r>
            <a:r>
              <a:rPr lang="en-US" altLang="zh-CN"/>
              <a:t>MATLAB</a:t>
            </a:r>
            <a:r>
              <a:rPr lang="zh-CN" altLang="en-US"/>
              <a:t>表示</a:t>
            </a:r>
            <a:endParaRPr lang="zh-CN" altLang="en-US"/>
          </a:p>
        </p:txBody>
      </p:sp>
      <p:sp>
        <p:nvSpPr>
          <p:cNvPr id="62467" name="Rectangle 3"/>
          <p:cNvSpPr>
            <a:spLocks noGrp="1" noChangeArrowheads="1"/>
          </p:cNvSpPr>
          <p:nvPr>
            <p:ph idx="1"/>
          </p:nvPr>
        </p:nvSpPr>
        <p:spPr/>
        <p:txBody>
          <a:bodyPr/>
          <a:lstStyle/>
          <a:p>
            <a:r>
              <a:rPr lang="zh-CN" altLang="en-US"/>
              <a:t>离散信号为时间上离散、幅度取有限值的信号，因此时间取值用</a:t>
            </a:r>
            <a:r>
              <a:rPr lang="en-US" altLang="zh-CN"/>
              <a:t>n</a:t>
            </a:r>
            <a:r>
              <a:rPr lang="zh-CN" altLang="en-US"/>
              <a:t>代替了连续的</a:t>
            </a:r>
            <a:r>
              <a:rPr lang="en-US" altLang="zh-CN"/>
              <a:t>t</a:t>
            </a:r>
            <a:r>
              <a:rPr lang="zh-CN" altLang="en-US"/>
              <a:t>，并且用</a:t>
            </a:r>
            <a:r>
              <a:rPr lang="en-US" altLang="zh-CN"/>
              <a:t>stem</a:t>
            </a:r>
            <a:r>
              <a:rPr lang="zh-CN" altLang="en-US"/>
              <a:t>命令画出离散信号波形。</a:t>
            </a:r>
            <a:endParaRPr lang="zh-CN" altLang="en-US"/>
          </a:p>
          <a:p>
            <a:endParaRPr lang="en-US" altLang="zh-CN"/>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zh-CN" altLang="en-US"/>
              <a:t>离散信号的</a:t>
            </a:r>
            <a:r>
              <a:rPr lang="en-US" altLang="zh-CN"/>
              <a:t>MATLAB</a:t>
            </a:r>
            <a:r>
              <a:rPr lang="zh-CN" altLang="en-US"/>
              <a:t>表示</a:t>
            </a:r>
            <a:endParaRPr lang="zh-CN" altLang="en-US"/>
          </a:p>
        </p:txBody>
      </p:sp>
      <p:sp>
        <p:nvSpPr>
          <p:cNvPr id="63491" name="Rectangle 3"/>
          <p:cNvSpPr>
            <a:spLocks noGrp="1" noChangeArrowheads="1"/>
          </p:cNvSpPr>
          <p:nvPr>
            <p:ph idx="1"/>
          </p:nvPr>
        </p:nvSpPr>
        <p:spPr/>
        <p:txBody>
          <a:bodyPr/>
          <a:lstStyle/>
          <a:p>
            <a:r>
              <a:rPr lang="zh-CN" altLang="en-US" dirty="0"/>
              <a:t>同样考虑余弦信号：</a:t>
            </a:r>
            <a:endParaRPr lang="zh-CN" altLang="en-US" dirty="0"/>
          </a:p>
          <a:p>
            <a:endParaRPr lang="zh-CN" altLang="en-US" dirty="0"/>
          </a:p>
          <a:p>
            <a:pPr lvl="1"/>
            <a:endParaRPr lang="en-US" altLang="zh-CN" dirty="0"/>
          </a:p>
          <a:p>
            <a:pPr marL="342900" lvl="1" indent="0">
              <a:buNone/>
            </a:pPr>
            <a:r>
              <a:rPr lang="en-US" altLang="zh-CN" dirty="0"/>
              <a:t>n</a:t>
            </a:r>
            <a:r>
              <a:rPr lang="zh-CN" altLang="en-US" dirty="0"/>
              <a:t>的取值范围为</a:t>
            </a:r>
            <a:r>
              <a:rPr lang="en-US" altLang="zh-CN" dirty="0"/>
              <a:t>[0 30]</a:t>
            </a:r>
            <a:endParaRPr lang="en-US" altLang="zh-CN" dirty="0"/>
          </a:p>
          <a:p>
            <a:pPr marL="342900" lvl="1" indent="0">
              <a:buNone/>
            </a:pPr>
            <a:r>
              <a:rPr lang="en-US" altLang="zh-CN" dirty="0"/>
              <a:t>MATLAB</a:t>
            </a:r>
            <a:r>
              <a:rPr lang="zh-CN" altLang="en-US" dirty="0"/>
              <a:t>的程序：</a:t>
            </a:r>
            <a:endParaRPr lang="zh-CN" altLang="en-US" dirty="0"/>
          </a:p>
          <a:p>
            <a:pPr lvl="1"/>
            <a:r>
              <a:rPr lang="zh-CN" altLang="en-US" dirty="0"/>
              <a:t>	</a:t>
            </a:r>
            <a:r>
              <a:rPr lang="en-US" altLang="zh-CN" dirty="0"/>
              <a:t>n = 0:1:30</a:t>
            </a:r>
            <a:endParaRPr lang="en-US" altLang="zh-CN" dirty="0"/>
          </a:p>
          <a:p>
            <a:pPr lvl="1"/>
            <a:r>
              <a:rPr lang="en-US" altLang="zh-CN" dirty="0"/>
              <a:t>	y = 2*cos(2*pi*n/16+pi/4)</a:t>
            </a:r>
            <a:endParaRPr lang="en-US" altLang="zh-CN" dirty="0"/>
          </a:p>
          <a:p>
            <a:pPr lvl="1"/>
            <a:r>
              <a:rPr lang="en-US" altLang="zh-CN" dirty="0"/>
              <a:t>	stem(y)</a:t>
            </a:r>
            <a:endParaRPr lang="en-US" altLang="zh-CN" dirty="0"/>
          </a:p>
        </p:txBody>
      </p:sp>
      <p:pic>
        <p:nvPicPr>
          <p:cNvPr id="6349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3614" y="1844676"/>
            <a:ext cx="30622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4056" y="260648"/>
            <a:ext cx="8243887" cy="618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r>
              <a:rPr lang="zh-CN" altLang="en-US" dirty="0"/>
              <a:t>离散信号的</a:t>
            </a:r>
            <a:r>
              <a:rPr lang="en-US" altLang="zh-CN" dirty="0"/>
              <a:t>MATLAB</a:t>
            </a:r>
            <a:r>
              <a:rPr lang="zh-CN" altLang="en-US" dirty="0"/>
              <a:t>表示</a:t>
            </a:r>
            <a:endParaRPr lang="zh-CN" altLang="en-US" dirty="0"/>
          </a:p>
        </p:txBody>
      </p:sp>
      <p:graphicFrame>
        <p:nvGraphicFramePr>
          <p:cNvPr id="65540" name="Object 7"/>
          <p:cNvGraphicFramePr>
            <a:graphicFrameLocks noGrp="1" noChangeAspect="1"/>
          </p:cNvGraphicFramePr>
          <p:nvPr>
            <p:ph idx="1"/>
          </p:nvPr>
        </p:nvGraphicFramePr>
        <p:xfrm>
          <a:off x="6600826" y="2963864"/>
          <a:ext cx="2809875" cy="517525"/>
        </p:xfrm>
        <a:graphic>
          <a:graphicData uri="http://schemas.openxmlformats.org/presentationml/2006/ole">
            <mc:AlternateContent xmlns:mc="http://schemas.openxmlformats.org/markup-compatibility/2006">
              <mc:Choice xmlns:v="urn:schemas-microsoft-com:vml" Requires="v">
                <p:oleObj spid="_x0000_s65981" name="Equation" r:id="rId1" imgW="1104900" imgH="203200" progId="Equation.DSMT4">
                  <p:embed/>
                </p:oleObj>
              </mc:Choice>
              <mc:Fallback>
                <p:oleObj name="Equation" r:id="rId1" imgW="1104900" imgH="203200" progId="Equation.DSMT4">
                  <p:embed/>
                  <p:pic>
                    <p:nvPicPr>
                      <p:cNvPr id="0" name="Object 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6" y="2963864"/>
                        <a:ext cx="28098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38" name="Rectangle 3"/>
          <p:cNvSpPr>
            <a:spLocks noGrp="1" noChangeArrowheads="1"/>
          </p:cNvSpPr>
          <p:nvPr>
            <p:ph type="body" idx="4294967295"/>
          </p:nvPr>
        </p:nvSpPr>
        <p:spPr>
          <a:xfrm>
            <a:off x="1524001" y="1163639"/>
            <a:ext cx="8054975" cy="4791075"/>
          </a:xfrm>
        </p:spPr>
        <p:txBody>
          <a:bodyPr/>
          <a:lstStyle/>
          <a:p>
            <a:pPr eaLnBrk="1" hangingPunct="1"/>
            <a:r>
              <a:rPr lang="zh-CN" altLang="en-US" dirty="0"/>
              <a:t>单脉冲信号</a:t>
            </a:r>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r>
              <a:rPr lang="zh-CN" altLang="en-US" dirty="0"/>
              <a:t>矩形窗信号</a:t>
            </a:r>
            <a:endParaRPr lang="zh-CN" altLang="en-US" dirty="0"/>
          </a:p>
        </p:txBody>
      </p:sp>
      <p:graphicFrame>
        <p:nvGraphicFramePr>
          <p:cNvPr id="65541" name="Object 4"/>
          <p:cNvGraphicFramePr>
            <a:graphicFrameLocks noChangeAspect="1"/>
          </p:cNvGraphicFramePr>
          <p:nvPr/>
        </p:nvGraphicFramePr>
        <p:xfrm>
          <a:off x="3000375" y="2133601"/>
          <a:ext cx="1366838" cy="377825"/>
        </p:xfrm>
        <a:graphic>
          <a:graphicData uri="http://schemas.openxmlformats.org/presentationml/2006/ole">
            <mc:AlternateContent xmlns:mc="http://schemas.openxmlformats.org/markup-compatibility/2006">
              <mc:Choice xmlns:v="urn:schemas-microsoft-com:vml" Requires="v">
                <p:oleObj spid="_x0000_s65982" name="Equation" r:id="rId3" imgW="736600" imgH="203200" progId="Equation.DSMT4">
                  <p:embed/>
                </p:oleObj>
              </mc:Choice>
              <mc:Fallback>
                <p:oleObj name="Equation" r:id="rId3" imgW="736600" imgH="203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133601"/>
                        <a:ext cx="1366838"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5"/>
          <p:cNvGraphicFramePr>
            <a:graphicFrameLocks noChangeAspect="1"/>
          </p:cNvGraphicFramePr>
          <p:nvPr/>
        </p:nvGraphicFramePr>
        <p:xfrm>
          <a:off x="6527801" y="2133600"/>
          <a:ext cx="792163" cy="425450"/>
        </p:xfrm>
        <a:graphic>
          <a:graphicData uri="http://schemas.openxmlformats.org/presentationml/2006/ole">
            <mc:AlternateContent xmlns:mc="http://schemas.openxmlformats.org/markup-compatibility/2006">
              <mc:Choice xmlns:v="urn:schemas-microsoft-com:vml" Requires="v">
                <p:oleObj spid="_x0000_s65983" name="Equation" r:id="rId5" imgW="330200" imgH="177800" progId="Equation.DSMT4">
                  <p:embed/>
                </p:oleObj>
              </mc:Choice>
              <mc:Fallback>
                <p:oleObj name="Equation" r:id="rId5" imgW="330200" imgH="177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1" y="2133600"/>
                        <a:ext cx="79216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6"/>
          <p:cNvGraphicFramePr>
            <a:graphicFrameLocks noChangeAspect="1"/>
          </p:cNvGraphicFramePr>
          <p:nvPr/>
        </p:nvGraphicFramePr>
        <p:xfrm>
          <a:off x="3000376" y="2997201"/>
          <a:ext cx="2016125" cy="423863"/>
        </p:xfrm>
        <a:graphic>
          <a:graphicData uri="http://schemas.openxmlformats.org/presentationml/2006/ole">
            <mc:AlternateContent xmlns:mc="http://schemas.openxmlformats.org/markup-compatibility/2006">
              <mc:Choice xmlns:v="urn:schemas-microsoft-com:vml" Requires="v">
                <p:oleObj spid="_x0000_s65984" name="Equation" r:id="rId7" imgW="965200" imgH="203200" progId="Equation.DSMT4">
                  <p:embed/>
                </p:oleObj>
              </mc:Choice>
              <mc:Fallback>
                <p:oleObj name="Equation" r:id="rId7" imgW="965200" imgH="203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6" y="2997201"/>
                        <a:ext cx="2016125"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4" name="Line 9"/>
          <p:cNvSpPr>
            <a:spLocks noChangeShapeType="1"/>
          </p:cNvSpPr>
          <p:nvPr/>
        </p:nvSpPr>
        <p:spPr bwMode="auto">
          <a:xfrm>
            <a:off x="4943476" y="2349500"/>
            <a:ext cx="1223963" cy="0"/>
          </a:xfrm>
          <a:prstGeom prst="line">
            <a:avLst/>
          </a:prstGeom>
          <a:ln w="57150">
            <a:solidFill>
              <a:srgbClr val="0070C0"/>
            </a:solidFill>
            <a:tailEnd type="triangle" w="med" len="med"/>
          </a:ln>
        </p:spPr>
        <p:style>
          <a:lnRef idx="1">
            <a:schemeClr val="accent2"/>
          </a:lnRef>
          <a:fillRef idx="0">
            <a:schemeClr val="accent2"/>
          </a:fillRef>
          <a:effectRef idx="0">
            <a:schemeClr val="accent2"/>
          </a:effectRef>
          <a:fontRef idx="minor">
            <a:schemeClr val="tx1"/>
          </a:fontRef>
        </p:style>
        <p:txBody>
          <a:bodyPr anchor="ctr"/>
          <a:lstStyle/>
          <a:p>
            <a:endParaRPr lang="zh-CN" altLang="en-US"/>
          </a:p>
        </p:txBody>
      </p:sp>
      <p:sp>
        <p:nvSpPr>
          <p:cNvPr id="65545" name="Line 10"/>
          <p:cNvSpPr>
            <a:spLocks noChangeShapeType="1"/>
          </p:cNvSpPr>
          <p:nvPr/>
        </p:nvSpPr>
        <p:spPr bwMode="auto">
          <a:xfrm>
            <a:off x="5160963" y="3213100"/>
            <a:ext cx="1295400" cy="0"/>
          </a:xfrm>
          <a:prstGeom prst="line">
            <a:avLst/>
          </a:prstGeom>
          <a:ln w="57150">
            <a:solidFill>
              <a:srgbClr val="0070C0"/>
            </a:solidFill>
            <a:tailEnd type="triangle" w="med" len="med"/>
          </a:ln>
        </p:spPr>
        <p:style>
          <a:lnRef idx="1">
            <a:schemeClr val="accent2"/>
          </a:lnRef>
          <a:fillRef idx="0">
            <a:schemeClr val="accent2"/>
          </a:fillRef>
          <a:effectRef idx="0">
            <a:schemeClr val="accent2"/>
          </a:effectRef>
          <a:fontRef idx="minor">
            <a:schemeClr val="tx1"/>
          </a:fontRef>
        </p:style>
        <p:txBody>
          <a:bodyPr anchor="ctr"/>
          <a:lstStyle/>
          <a:p>
            <a:endParaRPr lang="zh-CN" altLang="en-US"/>
          </a:p>
        </p:txBody>
      </p:sp>
      <p:graphicFrame>
        <p:nvGraphicFramePr>
          <p:cNvPr id="65546" name="Object 11"/>
          <p:cNvGraphicFramePr>
            <a:graphicFrameLocks noChangeAspect="1"/>
          </p:cNvGraphicFramePr>
          <p:nvPr/>
        </p:nvGraphicFramePr>
        <p:xfrm>
          <a:off x="2021681" y="4800601"/>
          <a:ext cx="1952625" cy="417513"/>
        </p:xfrm>
        <a:graphic>
          <a:graphicData uri="http://schemas.openxmlformats.org/presentationml/2006/ole">
            <mc:AlternateContent xmlns:mc="http://schemas.openxmlformats.org/markup-compatibility/2006">
              <mc:Choice xmlns:v="urn:schemas-microsoft-com:vml" Requires="v">
                <p:oleObj spid="_x0000_s65985" name="Equation" r:id="rId9" imgW="22860000" imgH="4876800" progId="Equation.DSMT4">
                  <p:embed/>
                </p:oleObj>
              </mc:Choice>
              <mc:Fallback>
                <p:oleObj name="Equation" r:id="rId9" imgW="22860000" imgH="4876800" progId="Equation.DSMT4">
                  <p:embed/>
                  <p:pic>
                    <p:nvPicPr>
                      <p:cNvPr id="0" name="Object 11"/>
                      <p:cNvPicPr>
                        <a:picLocks noChangeAspect="1" noChangeArrowheads="1"/>
                      </p:cNvPicPr>
                      <p:nvPr/>
                    </p:nvPicPr>
                    <p:blipFill>
                      <a:blip r:embed="rId10"/>
                      <a:srcRect/>
                      <a:stretch>
                        <a:fillRect/>
                      </a:stretch>
                    </p:blipFill>
                    <p:spPr bwMode="auto">
                      <a:xfrm>
                        <a:off x="2021681" y="4800601"/>
                        <a:ext cx="19526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7" name="Object 12"/>
          <p:cNvGraphicFramePr>
            <a:graphicFrameLocks noChangeAspect="1"/>
          </p:cNvGraphicFramePr>
          <p:nvPr/>
        </p:nvGraphicFramePr>
        <p:xfrm>
          <a:off x="6349207" y="4824943"/>
          <a:ext cx="2498725" cy="481013"/>
        </p:xfrm>
        <a:graphic>
          <a:graphicData uri="http://schemas.openxmlformats.org/presentationml/2006/ole">
            <mc:AlternateContent xmlns:mc="http://schemas.openxmlformats.org/markup-compatibility/2006">
              <mc:Choice xmlns:v="urn:schemas-microsoft-com:vml" Requires="v">
                <p:oleObj spid="_x0000_s65986" name="Equation" r:id="rId11" imgW="25298400" imgH="4876800" progId="Equation.DSMT4">
                  <p:embed/>
                </p:oleObj>
              </mc:Choice>
              <mc:Fallback>
                <p:oleObj name="Equation" r:id="rId11" imgW="25298400" imgH="4876800" progId="Equation.DSMT4">
                  <p:embed/>
                  <p:pic>
                    <p:nvPicPr>
                      <p:cNvPr id="0" name="Object 12"/>
                      <p:cNvPicPr>
                        <a:picLocks noChangeAspect="1" noChangeArrowheads="1"/>
                      </p:cNvPicPr>
                      <p:nvPr/>
                    </p:nvPicPr>
                    <p:blipFill>
                      <a:blip r:embed="rId12"/>
                      <a:srcRect/>
                      <a:stretch>
                        <a:fillRect/>
                      </a:stretch>
                    </p:blipFill>
                    <p:spPr bwMode="auto">
                      <a:xfrm>
                        <a:off x="6349207" y="4824943"/>
                        <a:ext cx="24987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8" name="Line 13"/>
          <p:cNvSpPr>
            <a:spLocks noChangeShapeType="1"/>
          </p:cNvSpPr>
          <p:nvPr/>
        </p:nvSpPr>
        <p:spPr bwMode="auto">
          <a:xfrm flipV="1">
            <a:off x="4646374" y="5052219"/>
            <a:ext cx="918344" cy="1"/>
          </a:xfrm>
          <a:prstGeom prst="line">
            <a:avLst/>
          </a:prstGeom>
          <a:ln w="57150">
            <a:solidFill>
              <a:srgbClr val="0070C0"/>
            </a:solidFill>
            <a:tailEnd type="triangle" w="med" len="med"/>
          </a:ln>
        </p:spPr>
        <p:style>
          <a:lnRef idx="1">
            <a:schemeClr val="accent2"/>
          </a:lnRef>
          <a:fillRef idx="0">
            <a:schemeClr val="accent2"/>
          </a:fillRef>
          <a:effectRef idx="0">
            <a:schemeClr val="accent2"/>
          </a:effectRef>
          <a:fontRef idx="minor">
            <a:schemeClr val="tx1"/>
          </a:fontRef>
        </p:style>
        <p:txBody>
          <a:bodyPr anchor="ct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离散信号的</a:t>
            </a:r>
            <a:r>
              <a:rPr lang="en-US" altLang="zh-CN" dirty="0"/>
              <a:t>MATLAB</a:t>
            </a:r>
            <a:r>
              <a:rPr lang="zh-CN" altLang="en-US" dirty="0"/>
              <a:t>表示</a:t>
            </a:r>
            <a:endParaRPr lang="zh-CN" altLang="en-US" dirty="0"/>
          </a:p>
        </p:txBody>
      </p:sp>
      <mc:AlternateContent xmlns:mc="http://schemas.openxmlformats.org/markup-compatibility/2006">
        <mc:Choice xmlns:a14="http://schemas.microsoft.com/office/drawing/2010/main" Requires="a14">
          <p:sp>
            <p:nvSpPr>
              <p:cNvPr id="4" name="内容占位符 3"/>
              <p:cNvSpPr>
                <a:spLocks noGrp="1"/>
              </p:cNvSpPr>
              <p:nvPr>
                <p:ph sz="half" idx="1"/>
              </p:nvPr>
            </p:nvSpPr>
            <p:spPr/>
            <p:txBody>
              <a:bodyPr/>
              <a:lstStyle/>
              <a:p>
                <a:r>
                  <a:rPr lang="zh-CN" altLang="en-US" dirty="0"/>
                  <a:t>绘制信号</a:t>
                </a:r>
                <a:endParaRPr lang="en-US" altLang="zh-CN" dirty="0"/>
              </a:p>
              <a:p>
                <a:pPr lvl="1"/>
                <a14:m>
                  <m:oMath xmlns:m="http://schemas.openxmlformats.org/officeDocument/2006/math">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zh-CN" altLang="en-US" b="1" i="1" smtClean="0">
                        <a:latin typeface="Cambria Math" panose="02040503050406030204" pitchFamily="18" charset="0"/>
                      </a:rPr>
                      <m:t>𝜺</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𝟐𝟎</m:t>
                    </m:r>
                  </m:oMath>
                </a14:m>
                <a:endParaRPr lang="en-US" altLang="zh-CN" dirty="0"/>
              </a:p>
              <a:p>
                <a:endParaRPr lang="en-US" altLang="zh-CN" dirty="0"/>
              </a:p>
              <a:p>
                <a:pPr lvl="1"/>
                <a:r>
                  <a:rPr lang="pt-BR" altLang="zh-CN" b="0" i="0" dirty="0">
                    <a:solidFill>
                      <a:srgbClr val="212121"/>
                    </a:solidFill>
                    <a:effectLst/>
                    <a:latin typeface="Menlo"/>
                  </a:rPr>
                  <a:t>n=-10:10;</a:t>
                </a:r>
                <a:endParaRPr lang="pt-BR" altLang="zh-CN" b="0" i="0" dirty="0">
                  <a:solidFill>
                    <a:srgbClr val="212121"/>
                  </a:solidFill>
                  <a:effectLst/>
                  <a:latin typeface="Menlo"/>
                </a:endParaRPr>
              </a:p>
              <a:p>
                <a:pPr lvl="1"/>
                <a:r>
                  <a:rPr lang="pt-BR" altLang="zh-CN" b="0" i="0" dirty="0">
                    <a:solidFill>
                      <a:srgbClr val="212121"/>
                    </a:solidFill>
                    <a:effectLst/>
                    <a:latin typeface="Menlo"/>
                  </a:rPr>
                  <a:t>L = 3;</a:t>
                </a:r>
                <a:endParaRPr lang="pt-BR" altLang="zh-CN" b="0" i="0" dirty="0">
                  <a:solidFill>
                    <a:srgbClr val="212121"/>
                  </a:solidFill>
                  <a:effectLst/>
                  <a:latin typeface="Menlo"/>
                </a:endParaRPr>
              </a:p>
              <a:p>
                <a:pPr lvl="1"/>
                <a:r>
                  <a:rPr lang="pt-BR" altLang="zh-CN" b="0" i="0" dirty="0">
                    <a:solidFill>
                      <a:srgbClr val="212121"/>
                    </a:solidFill>
                    <a:effectLst/>
                    <a:latin typeface="Menlo"/>
                  </a:rPr>
                  <a:t>y =stepfun(n,L)</a:t>
                </a:r>
                <a:endParaRPr lang="pt-BR" altLang="zh-CN" b="0" i="0" dirty="0">
                  <a:solidFill>
                    <a:srgbClr val="212121"/>
                  </a:solidFill>
                  <a:effectLst/>
                  <a:latin typeface="Menlo"/>
                </a:endParaRPr>
              </a:p>
              <a:p>
                <a:pPr lvl="1"/>
                <a:r>
                  <a:rPr lang="pt-BR" altLang="zh-CN" b="0" i="0" dirty="0">
                    <a:solidFill>
                      <a:srgbClr val="212121"/>
                    </a:solidFill>
                    <a:effectLst/>
                    <a:latin typeface="Menlo"/>
                  </a:rPr>
                  <a:t>stem(n,y,</a:t>
                </a:r>
                <a:r>
                  <a:rPr lang="pt-BR" altLang="zh-CN" b="0" i="0" u="none" strike="noStrike" dirty="0">
                    <a:solidFill>
                      <a:srgbClr val="A709F5"/>
                    </a:solidFill>
                    <a:effectLst/>
                    <a:latin typeface="Menlo"/>
                  </a:rPr>
                  <a:t>'LineWidth'</a:t>
                </a:r>
                <a:r>
                  <a:rPr lang="pt-BR" altLang="zh-CN" b="0" i="0" dirty="0">
                    <a:solidFill>
                      <a:srgbClr val="212121"/>
                    </a:solidFill>
                    <a:effectLst/>
                    <a:latin typeface="Menlo"/>
                  </a:rPr>
                  <a:t>,2)</a:t>
                </a:r>
                <a:endParaRPr lang="pt-BR" altLang="zh-CN" b="0" i="0" dirty="0">
                  <a:solidFill>
                    <a:srgbClr val="212121"/>
                  </a:solidFill>
                  <a:effectLst/>
                  <a:latin typeface="Menlo"/>
                </a:endParaRPr>
              </a:p>
              <a:p>
                <a:endParaRPr lang="zh-CN" altLang="en-US" dirty="0"/>
              </a:p>
            </p:txBody>
          </p:sp>
        </mc:Choice>
        <mc:Fallback>
          <p:sp>
            <p:nvSpPr>
              <p:cNvPr id="4" name="内容占位符 3"/>
              <p:cNvSpPr>
                <a:spLocks noRot="1" noChangeAspect="1" noMove="1" noResize="1" noEditPoints="1" noAdjustHandles="1" noChangeArrowheads="1" noChangeShapeType="1" noTextEdit="1"/>
              </p:cNvSpPr>
              <p:nvPr>
                <p:ph sz="half" idx="1"/>
              </p:nvPr>
            </p:nvSpPr>
            <p:spPr>
              <a:blipFill rotWithShape="1">
                <a:blip r:embed="rId1"/>
                <a:stretch>
                  <a:fillRect t="-8" b="6"/>
                </a:stretch>
              </a:blipFill>
            </p:spPr>
            <p:txBody>
              <a:bodyPr/>
              <a:lstStyle/>
              <a:p>
                <a:r>
                  <a:rPr lang="zh-CN" altLang="en-US">
                    <a:noFill/>
                  </a:rPr>
                  <a:t> </a:t>
                </a:r>
              </a:p>
            </p:txBody>
          </p:sp>
        </mc:Fallback>
      </mc:AlternateContent>
      <p:pic>
        <p:nvPicPr>
          <p:cNvPr id="14541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1619250"/>
            <a:ext cx="538480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离散信号的</a:t>
            </a:r>
            <a:r>
              <a:rPr lang="en-US" altLang="zh-CN" dirty="0"/>
              <a:t>MATLAB</a:t>
            </a:r>
            <a:r>
              <a:rPr lang="zh-CN" altLang="en-US" dirty="0"/>
              <a:t>表示</a:t>
            </a:r>
            <a:endParaRPr lang="zh-CN" altLang="en-US" dirty="0"/>
          </a:p>
        </p:txBody>
      </p:sp>
      <mc:AlternateContent xmlns:mc="http://schemas.openxmlformats.org/markup-compatibility/2006">
        <mc:Choice xmlns:a14="http://schemas.microsoft.com/office/drawing/2010/main" Requires="a14">
          <p:sp>
            <p:nvSpPr>
              <p:cNvPr id="4" name="内容占位符 3"/>
              <p:cNvSpPr>
                <a:spLocks noGrp="1"/>
              </p:cNvSpPr>
              <p:nvPr>
                <p:ph sz="half" idx="1"/>
              </p:nvPr>
            </p:nvSpPr>
            <p:spPr/>
            <p:txBody>
              <a:bodyPr/>
              <a:lstStyle/>
              <a:p>
                <a:r>
                  <a:rPr lang="zh-CN" altLang="en-US" dirty="0"/>
                  <a:t>绘制信号</a:t>
                </a:r>
                <a:endParaRPr lang="en-US" altLang="zh-CN" dirty="0"/>
              </a:p>
              <a:p>
                <a:pPr lvl="1"/>
                <a14:m>
                  <m:oMath xmlns:m="http://schemas.openxmlformats.org/officeDocument/2006/math">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zh-CN" altLang="en-US" b="1" i="1" smtClean="0">
                        <a:latin typeface="Cambria Math" panose="02040503050406030204" pitchFamily="18" charset="0"/>
                      </a:rPr>
                      <m:t>𝜺</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e>
                    </m:d>
                    <m:r>
                      <a:rPr lang="en-US" altLang="zh-CN" b="1" i="1" smtClean="0">
                        <a:latin typeface="Cambria Math" panose="02040503050406030204" pitchFamily="18" charset="0"/>
                      </a:rPr>
                      <m:t>−</m:t>
                    </m:r>
                    <m:r>
                      <a:rPr lang="zh-CN" altLang="en-US" i="1">
                        <a:latin typeface="Cambria Math" panose="02040503050406030204" pitchFamily="18" charset="0"/>
                      </a:rPr>
                      <m:t>𝜺</m:t>
                    </m:r>
                    <m:d>
                      <m:dPr>
                        <m:ctrlPr>
                          <a:rPr lang="en-US" altLang="zh-CN" i="1">
                            <a:latin typeface="Cambria Math" panose="02040503050406030204" pitchFamily="18" charset="0"/>
                          </a:rPr>
                        </m:ctrlPr>
                      </m:dPr>
                      <m:e>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b="1" i="1" smtClean="0">
                            <a:latin typeface="Cambria Math" panose="02040503050406030204" pitchFamily="18" charset="0"/>
                          </a:rPr>
                          <m:t>𝟔</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𝟐𝟎</m:t>
                    </m:r>
                  </m:oMath>
                </a14:m>
                <a:endParaRPr lang="en-US" altLang="zh-CN" dirty="0"/>
              </a:p>
              <a:p>
                <a:endParaRPr lang="en-US" altLang="zh-CN" dirty="0"/>
              </a:p>
              <a:p>
                <a:pPr lvl="1"/>
                <a:r>
                  <a:rPr lang="pt-BR" altLang="zh-CN" b="0" i="0" dirty="0">
                    <a:solidFill>
                      <a:srgbClr val="212121"/>
                    </a:solidFill>
                    <a:effectLst/>
                    <a:latin typeface="Menlo"/>
                  </a:rPr>
                  <a:t>n=-10:10;</a:t>
                </a:r>
                <a:endParaRPr lang="pt-BR" altLang="zh-CN" b="0" i="0" dirty="0">
                  <a:solidFill>
                    <a:srgbClr val="212121"/>
                  </a:solidFill>
                  <a:effectLst/>
                  <a:latin typeface="Menlo"/>
                </a:endParaRPr>
              </a:p>
              <a:p>
                <a:pPr lvl="1"/>
                <a:r>
                  <a:rPr lang="pt-BR" altLang="zh-CN" b="0" i="0" dirty="0">
                    <a:solidFill>
                      <a:srgbClr val="212121"/>
                    </a:solidFill>
                    <a:effectLst/>
                    <a:latin typeface="Menlo"/>
                  </a:rPr>
                  <a:t>L = 3;</a:t>
                </a:r>
                <a:endParaRPr lang="pt-BR" altLang="zh-CN" b="0" i="0" dirty="0">
                  <a:solidFill>
                    <a:srgbClr val="212121"/>
                  </a:solidFill>
                  <a:effectLst/>
                  <a:latin typeface="Menlo"/>
                </a:endParaRPr>
              </a:p>
              <a:p>
                <a:pPr lvl="1"/>
                <a:r>
                  <a:rPr lang="pt-BR" altLang="zh-CN" b="0" i="0" dirty="0">
                    <a:solidFill>
                      <a:srgbClr val="212121"/>
                    </a:solidFill>
                    <a:effectLst/>
                    <a:latin typeface="Menlo"/>
                  </a:rPr>
                  <a:t>y =stepfun(n,L)</a:t>
                </a:r>
                <a:endParaRPr lang="pt-BR" altLang="zh-CN" b="0" i="0" dirty="0">
                  <a:solidFill>
                    <a:srgbClr val="212121"/>
                  </a:solidFill>
                  <a:effectLst/>
                  <a:latin typeface="Menlo"/>
                </a:endParaRPr>
              </a:p>
              <a:p>
                <a:pPr lvl="1"/>
                <a:r>
                  <a:rPr lang="pt-BR" altLang="zh-CN" b="0" i="0" dirty="0">
                    <a:solidFill>
                      <a:srgbClr val="212121"/>
                    </a:solidFill>
                    <a:effectLst/>
                    <a:latin typeface="Menlo"/>
                  </a:rPr>
                  <a:t>stem(n,y,</a:t>
                </a:r>
                <a:r>
                  <a:rPr lang="pt-BR" altLang="zh-CN" b="0" i="0" u="none" strike="noStrike" dirty="0">
                    <a:solidFill>
                      <a:srgbClr val="A709F5"/>
                    </a:solidFill>
                    <a:effectLst/>
                    <a:latin typeface="Menlo"/>
                  </a:rPr>
                  <a:t>'LineWidth'</a:t>
                </a:r>
                <a:r>
                  <a:rPr lang="pt-BR" altLang="zh-CN" b="0" i="0" dirty="0">
                    <a:solidFill>
                      <a:srgbClr val="212121"/>
                    </a:solidFill>
                    <a:effectLst/>
                    <a:latin typeface="Menlo"/>
                  </a:rPr>
                  <a:t>,2)</a:t>
                </a:r>
                <a:endParaRPr lang="pt-BR" altLang="zh-CN" b="0" i="0" dirty="0">
                  <a:solidFill>
                    <a:srgbClr val="212121"/>
                  </a:solidFill>
                  <a:effectLst/>
                  <a:latin typeface="Menlo"/>
                </a:endParaRPr>
              </a:p>
              <a:p>
                <a:endParaRPr lang="zh-CN" altLang="en-US" dirty="0"/>
              </a:p>
            </p:txBody>
          </p:sp>
        </mc:Choice>
        <mc:Fallback>
          <p:sp>
            <p:nvSpPr>
              <p:cNvPr id="4" name="内容占位符 3"/>
              <p:cNvSpPr>
                <a:spLocks noRot="1" noChangeAspect="1" noMove="1" noResize="1" noEditPoints="1" noAdjustHandles="1" noChangeArrowheads="1" noChangeShapeType="1" noTextEdit="1"/>
              </p:cNvSpPr>
              <p:nvPr>
                <p:ph sz="half" idx="1"/>
              </p:nvPr>
            </p:nvSpPr>
            <p:spPr>
              <a:blipFill rotWithShape="1">
                <a:blip r:embed="rId1"/>
                <a:stretch>
                  <a:fillRect t="-8" b="6"/>
                </a:stretch>
              </a:blipFill>
            </p:spPr>
            <p:txBody>
              <a:bodyPr/>
              <a:lstStyle/>
              <a:p>
                <a:r>
                  <a:rPr lang="zh-CN" altLang="en-US">
                    <a:noFill/>
                  </a:rPr>
                  <a:t> </a:t>
                </a:r>
              </a:p>
            </p:txBody>
          </p:sp>
        </mc:Fallback>
      </mc:AlternateContent>
      <p:pic>
        <p:nvPicPr>
          <p:cNvPr id="14643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1642269"/>
            <a:ext cx="538480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p:txBody>
          <a:bodyPr/>
          <a:lstStyle/>
          <a:p>
            <a:endParaRPr lang="zh-CN" altLang="en-US"/>
          </a:p>
        </p:txBody>
      </p:sp>
      <p:sp>
        <p:nvSpPr>
          <p:cNvPr id="67587" name="内容占位符 2"/>
          <p:cNvSpPr>
            <a:spLocks noGrp="1" noChangeArrowheads="1"/>
          </p:cNvSpPr>
          <p:nvPr>
            <p:ph idx="1"/>
          </p:nvPr>
        </p:nvSpPr>
        <p:spPr/>
        <p:txBody>
          <a:bodyPr/>
          <a:lstStyle/>
          <a:p>
            <a:r>
              <a:rPr lang="zh-CN" altLang="en-US"/>
              <a:t>也可以用</a:t>
            </a:r>
            <a:r>
              <a:rPr lang="en-US" altLang="zh-CN"/>
              <a:t>heaviside(x)</a:t>
            </a:r>
            <a:r>
              <a:rPr lang="zh-CN" altLang="en-US"/>
              <a:t>函数，但是要注意</a:t>
            </a:r>
            <a:r>
              <a:rPr lang="en-US" altLang="zh-CN"/>
              <a:t>heaviside</a:t>
            </a:r>
            <a:r>
              <a:rPr lang="zh-CN" altLang="en-US"/>
              <a:t>在</a:t>
            </a:r>
            <a:r>
              <a:rPr lang="en-US" altLang="zh-CN"/>
              <a:t>x=0</a:t>
            </a:r>
            <a:r>
              <a:rPr lang="zh-CN" altLang="en-US"/>
              <a:t>的取值。</a:t>
            </a:r>
            <a:endParaRPr lang="en-US" altLang="zh-CN"/>
          </a:p>
          <a:p>
            <a:r>
              <a:rPr lang="zh-CN" altLang="en-US"/>
              <a:t>缺省状态下，</a:t>
            </a:r>
            <a:r>
              <a:rPr lang="en-US" altLang="zh-CN"/>
              <a:t> heaviside(0)=0.5.</a:t>
            </a:r>
            <a:endParaRPr lang="en-US" altLang="zh-CN"/>
          </a:p>
          <a:p>
            <a:r>
              <a:rPr lang="zh-CN" altLang="en-US"/>
              <a:t>需要通过</a:t>
            </a:r>
            <a:r>
              <a:rPr lang="en-US" altLang="zh-CN"/>
              <a:t>sympref(‘HeavisideAtOrigin’, v).</a:t>
            </a:r>
            <a:r>
              <a:rPr lang="zh-CN" altLang="en-US"/>
              <a:t>命令进行设置</a:t>
            </a:r>
            <a:r>
              <a:rPr lang="en-US" altLang="zh-CN"/>
              <a:t> </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zh-CN" altLang="en-US"/>
              <a:t>主要内容</a:t>
            </a:r>
            <a:endParaRPr lang="zh-CN" altLang="en-US"/>
          </a:p>
        </p:txBody>
      </p:sp>
      <p:sp>
        <p:nvSpPr>
          <p:cNvPr id="16387" name="Rectangle 5"/>
          <p:cNvSpPr>
            <a:spLocks noGrp="1" noChangeArrowheads="1"/>
          </p:cNvSpPr>
          <p:nvPr>
            <p:ph idx="1"/>
          </p:nvPr>
        </p:nvSpPr>
        <p:spPr/>
        <p:txBody>
          <a:bodyPr/>
          <a:lstStyle/>
          <a:p>
            <a:r>
              <a:rPr lang="en-US" altLang="zh-CN"/>
              <a:t>MATLAB</a:t>
            </a:r>
            <a:r>
              <a:rPr lang="zh-CN" altLang="en-US"/>
              <a:t>的基本概念</a:t>
            </a:r>
            <a:endParaRPr lang="zh-CN" altLang="en-US"/>
          </a:p>
          <a:p>
            <a:r>
              <a:rPr lang="zh-CN" altLang="en-US"/>
              <a:t>信号及其运算的</a:t>
            </a:r>
            <a:r>
              <a:rPr lang="en-US" altLang="zh-CN"/>
              <a:t>MATLAB</a:t>
            </a:r>
            <a:r>
              <a:rPr lang="zh-CN" altLang="en-US"/>
              <a:t>表示</a:t>
            </a:r>
            <a:endParaRPr lang="zh-CN" altLang="en-US"/>
          </a:p>
          <a:p>
            <a:r>
              <a:rPr lang="zh-CN" altLang="en-US"/>
              <a:t>系统描述</a:t>
            </a:r>
            <a:endParaRPr lang="zh-CN" altLang="en-US"/>
          </a:p>
          <a:p>
            <a:r>
              <a:rPr lang="zh-CN" altLang="en-US"/>
              <a:t>时域分析</a:t>
            </a:r>
            <a:endParaRPr lang="zh-CN" altLang="en-US"/>
          </a:p>
          <a:p>
            <a:r>
              <a:rPr lang="zh-CN" altLang="en-US"/>
              <a:t>频域分析</a:t>
            </a:r>
            <a:endParaRPr lang="zh-CN" altLang="en-US"/>
          </a:p>
          <a:p>
            <a:r>
              <a:rPr lang="zh-CN" altLang="en-US"/>
              <a:t>稳定性分析</a:t>
            </a:r>
            <a:endParaRPr lang="en-US" altLang="zh-CN"/>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a:t>信号的卷积运算</a:t>
            </a:r>
            <a:endParaRPr lang="zh-CN" altLang="en-US"/>
          </a:p>
        </p:txBody>
      </p:sp>
      <p:sp>
        <p:nvSpPr>
          <p:cNvPr id="68611" name="Rectangle 3"/>
          <p:cNvSpPr>
            <a:spLocks noGrp="1" noChangeArrowheads="1"/>
          </p:cNvSpPr>
          <p:nvPr>
            <p:ph idx="1"/>
          </p:nvPr>
        </p:nvSpPr>
        <p:spPr/>
        <p:txBody>
          <a:bodyPr/>
          <a:lstStyle/>
          <a:p>
            <a:pPr eaLnBrk="1" hangingPunct="1"/>
            <a:r>
              <a:rPr lang="zh-CN" altLang="en-US"/>
              <a:t>离散时间系统的输出是系统的输入信号与系统单位脉冲响应的卷积：</a:t>
            </a:r>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en-US" altLang="zh-CN"/>
              <a:t>MATLAB</a:t>
            </a:r>
            <a:r>
              <a:rPr lang="zh-CN" altLang="en-US"/>
              <a:t>中用函数</a:t>
            </a:r>
            <a:r>
              <a:rPr lang="en-US" altLang="zh-CN"/>
              <a:t>conv()</a:t>
            </a:r>
            <a:r>
              <a:rPr lang="zh-CN" altLang="en-US"/>
              <a:t>进行卷积运算。</a:t>
            </a:r>
            <a:endParaRPr lang="zh-CN" altLang="en-US"/>
          </a:p>
        </p:txBody>
      </p:sp>
      <p:graphicFrame>
        <p:nvGraphicFramePr>
          <p:cNvPr id="68612" name="对象 1"/>
          <p:cNvGraphicFramePr>
            <a:graphicFrameLocks noChangeAspect="1"/>
          </p:cNvGraphicFramePr>
          <p:nvPr/>
        </p:nvGraphicFramePr>
        <p:xfrm>
          <a:off x="4008438" y="2636839"/>
          <a:ext cx="3503612" cy="1584325"/>
        </p:xfrm>
        <a:graphic>
          <a:graphicData uri="http://schemas.openxmlformats.org/presentationml/2006/ole">
            <mc:AlternateContent xmlns:mc="http://schemas.openxmlformats.org/markup-compatibility/2006">
              <mc:Choice xmlns:v="urn:schemas-microsoft-com:vml" Requires="v">
                <p:oleObj spid="_x0000_s68684" name="Equation" r:id="rId1" imgW="1459865" imgH="660400" progId="Equation.DSMT4">
                  <p:embed/>
                </p:oleObj>
              </mc:Choice>
              <mc:Fallback>
                <p:oleObj name="Equation" r:id="rId1" imgW="1459865" imgH="6604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438" y="2636839"/>
                        <a:ext cx="35036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9"/>
          <p:cNvSpPr>
            <a:spLocks noGrp="1" noChangeArrowheads="1"/>
          </p:cNvSpPr>
          <p:nvPr>
            <p:ph type="title"/>
          </p:nvPr>
        </p:nvSpPr>
        <p:spPr/>
        <p:txBody>
          <a:bodyPr/>
          <a:lstStyle/>
          <a:p>
            <a:pPr eaLnBrk="1" hangingPunct="1"/>
            <a:r>
              <a:rPr lang="zh-CN" altLang="en-US"/>
              <a:t>信号的卷积运算</a:t>
            </a:r>
            <a:endParaRPr lang="zh-CN" altLang="en-US"/>
          </a:p>
        </p:txBody>
      </p:sp>
      <p:sp>
        <p:nvSpPr>
          <p:cNvPr id="69635" name="Rectangle 10"/>
          <p:cNvSpPr>
            <a:spLocks noGrp="1" noChangeArrowheads="1"/>
          </p:cNvSpPr>
          <p:nvPr>
            <p:ph idx="1"/>
          </p:nvPr>
        </p:nvSpPr>
        <p:spPr/>
        <p:txBody>
          <a:bodyPr/>
          <a:lstStyle/>
          <a:p>
            <a:pPr eaLnBrk="1" hangingPunct="1">
              <a:buFont typeface="Wingdings" panose="05000000000000000000" pitchFamily="2" charset="2"/>
              <a:buNone/>
            </a:pPr>
            <a:r>
              <a:rPr lang="zh-CN" altLang="en-US" dirty="0"/>
              <a:t>离散时间系统的单位脉冲响应为：</a:t>
            </a:r>
            <a:endParaRPr lang="zh-CN" altLang="en-US" dirty="0"/>
          </a:p>
          <a:p>
            <a:pPr eaLnBrk="1" hangingPunct="1">
              <a:buFont typeface="Wingdings" panose="05000000000000000000" pitchFamily="2" charset="2"/>
              <a:buNone/>
            </a:pPr>
            <a:endParaRPr lang="zh-CN" altLang="en-US" dirty="0"/>
          </a:p>
          <a:p>
            <a:pPr eaLnBrk="1" hangingPunct="1">
              <a:buFont typeface="Wingdings" panose="05000000000000000000" pitchFamily="2" charset="2"/>
              <a:buNone/>
            </a:pPr>
            <a:r>
              <a:rPr lang="zh-CN" altLang="en-US" dirty="0"/>
              <a:t>输入信号为：</a:t>
            </a:r>
            <a:endParaRPr lang="zh-CN" altLang="en-US" dirty="0"/>
          </a:p>
          <a:p>
            <a:pPr eaLnBrk="1" hangingPunct="1">
              <a:buFont typeface="Wingdings" panose="05000000000000000000" pitchFamily="2" charset="2"/>
              <a:buNone/>
            </a:pPr>
            <a:endParaRPr lang="zh-CN" altLang="en-US" dirty="0"/>
          </a:p>
          <a:p>
            <a:pPr eaLnBrk="1" hangingPunct="1">
              <a:buFont typeface="Wingdings" panose="05000000000000000000" pitchFamily="2" charset="2"/>
              <a:buNone/>
            </a:pPr>
            <a:r>
              <a:rPr lang="zh-CN" altLang="en-US" dirty="0"/>
              <a:t>则系统的响应为：</a:t>
            </a:r>
            <a:endParaRPr lang="zh-CN" altLang="en-US" dirty="0"/>
          </a:p>
          <a:p>
            <a:pPr eaLnBrk="1" hangingPunct="1">
              <a:buFont typeface="Wingdings" panose="05000000000000000000" pitchFamily="2" charset="2"/>
              <a:buNone/>
            </a:pPr>
            <a:r>
              <a:rPr lang="zh-CN" altLang="en-US" dirty="0"/>
              <a:t> 			</a:t>
            </a:r>
            <a:r>
              <a:rPr lang="en-US" altLang="zh-CN" dirty="0"/>
              <a:t>y = conv(</a:t>
            </a:r>
            <a:r>
              <a:rPr lang="en-US" altLang="zh-CN" dirty="0" err="1"/>
              <a:t>x,h</a:t>
            </a:r>
            <a:r>
              <a:rPr lang="en-US" altLang="zh-CN" dirty="0"/>
              <a:t>)</a:t>
            </a:r>
            <a:endParaRPr lang="en-US" altLang="zh-CN" dirty="0"/>
          </a:p>
          <a:p>
            <a:pPr eaLnBrk="1" hangingPunct="1"/>
            <a:endParaRPr lang="en-US" altLang="zh-CN" dirty="0"/>
          </a:p>
          <a:p>
            <a:pPr eaLnBrk="1" hangingPunct="1"/>
            <a:endParaRPr lang="en-US" altLang="zh-CN" dirty="0"/>
          </a:p>
        </p:txBody>
      </p:sp>
      <p:graphicFrame>
        <p:nvGraphicFramePr>
          <p:cNvPr id="69636" name="对象 1"/>
          <p:cNvGraphicFramePr>
            <a:graphicFrameLocks noChangeAspect="1"/>
          </p:cNvGraphicFramePr>
          <p:nvPr/>
        </p:nvGraphicFramePr>
        <p:xfrm>
          <a:off x="3359696" y="1897859"/>
          <a:ext cx="3592513" cy="431800"/>
        </p:xfrm>
        <a:graphic>
          <a:graphicData uri="http://schemas.openxmlformats.org/presentationml/2006/ole">
            <mc:AlternateContent xmlns:mc="http://schemas.openxmlformats.org/markup-compatibility/2006">
              <mc:Choice xmlns:v="urn:schemas-microsoft-com:vml" Requires="v">
                <p:oleObj spid="_x0000_s69782" name="Equation" r:id="rId1" imgW="1688465" imgH="203200" progId="Equation.DSMT4">
                  <p:embed/>
                </p:oleObj>
              </mc:Choice>
              <mc:Fallback>
                <p:oleObj name="Equation" r:id="rId1" imgW="1688465" imgH="2032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1897859"/>
                        <a:ext cx="3592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7" name="对象 2"/>
          <p:cNvGraphicFramePr>
            <a:graphicFrameLocks noChangeAspect="1"/>
          </p:cNvGraphicFramePr>
          <p:nvPr/>
        </p:nvGraphicFramePr>
        <p:xfrm>
          <a:off x="3432176" y="2997200"/>
          <a:ext cx="2970213" cy="431800"/>
        </p:xfrm>
        <a:graphic>
          <a:graphicData uri="http://schemas.openxmlformats.org/presentationml/2006/ole">
            <mc:AlternateContent xmlns:mc="http://schemas.openxmlformats.org/markup-compatibility/2006">
              <mc:Choice xmlns:v="urn:schemas-microsoft-com:vml" Requires="v">
                <p:oleObj spid="_x0000_s69783" name="Equation" r:id="rId3" imgW="1396365" imgH="203200" progId="Equation.DSMT4">
                  <p:embed/>
                </p:oleObj>
              </mc:Choice>
              <mc:Fallback>
                <p:oleObj name="Equation" r:id="rId3" imgW="1396365" imgH="2032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6" y="2997200"/>
                        <a:ext cx="29702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3388" y="1268413"/>
            <a:ext cx="5688012"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Text Box 6"/>
          <p:cNvSpPr txBox="1">
            <a:spLocks noChangeArrowheads="1"/>
          </p:cNvSpPr>
          <p:nvPr/>
        </p:nvSpPr>
        <p:spPr bwMode="auto">
          <a:xfrm>
            <a:off x="7104063" y="1562101"/>
            <a:ext cx="338455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50000"/>
              </a:spcBef>
              <a:buClrTx/>
              <a:buFontTx/>
              <a:buNone/>
            </a:pPr>
            <a:r>
              <a:rPr lang="en-US" altLang="zh-CN" sz="2800" b="0" dirty="0">
                <a:ea typeface="宋体" panose="02010600030101010101" pitchFamily="2" charset="-122"/>
              </a:rPr>
              <a:t>MATLAB</a:t>
            </a:r>
            <a:r>
              <a:rPr lang="zh-CN" altLang="en-US" sz="2800" b="0" dirty="0">
                <a:ea typeface="宋体" panose="02010600030101010101" pitchFamily="2" charset="-122"/>
              </a:rPr>
              <a:t>的程序：</a:t>
            </a:r>
            <a:endParaRPr lang="zh-CN" altLang="en-US" sz="2800" b="0" dirty="0">
              <a:ea typeface="宋体" panose="02010600030101010101" pitchFamily="2" charset="-122"/>
            </a:endParaRPr>
          </a:p>
          <a:p>
            <a:pPr eaLnBrk="1" hangingPunct="1">
              <a:spcBef>
                <a:spcPct val="0"/>
              </a:spcBef>
              <a:buClrTx/>
              <a:buFontTx/>
              <a:buNone/>
            </a:pPr>
            <a:r>
              <a:rPr lang="en-US" altLang="zh-CN" sz="2800" b="0" dirty="0">
                <a:ea typeface="宋体" panose="02010600030101010101" pitchFamily="2" charset="-122"/>
              </a:rPr>
              <a:t>h = 0.25*ones(1,4);</a:t>
            </a:r>
            <a:endParaRPr lang="en-US" altLang="zh-CN" sz="2800" b="0" dirty="0">
              <a:ea typeface="宋体" panose="02010600030101010101" pitchFamily="2" charset="-122"/>
            </a:endParaRPr>
          </a:p>
          <a:p>
            <a:pPr eaLnBrk="1" hangingPunct="1">
              <a:spcBef>
                <a:spcPct val="0"/>
              </a:spcBef>
              <a:buClrTx/>
              <a:buFontTx/>
              <a:buNone/>
            </a:pPr>
            <a:r>
              <a:rPr lang="en-US" altLang="zh-CN" sz="2800" b="0" dirty="0">
                <a:ea typeface="宋体" panose="02010600030101010101" pitchFamily="2" charset="-122"/>
              </a:rPr>
              <a:t>x = ones(1,10);</a:t>
            </a:r>
            <a:endParaRPr lang="en-US" altLang="zh-CN" sz="2800" b="0" dirty="0">
              <a:ea typeface="宋体" panose="02010600030101010101" pitchFamily="2" charset="-122"/>
            </a:endParaRPr>
          </a:p>
          <a:p>
            <a:pPr eaLnBrk="1" hangingPunct="1">
              <a:spcBef>
                <a:spcPct val="0"/>
              </a:spcBef>
              <a:buClrTx/>
              <a:buFontTx/>
              <a:buNone/>
            </a:pPr>
            <a:r>
              <a:rPr lang="en-US" altLang="zh-CN" sz="2800" b="0" dirty="0">
                <a:ea typeface="宋体" panose="02010600030101010101" pitchFamily="2" charset="-122"/>
              </a:rPr>
              <a:t>y = conv(</a:t>
            </a:r>
            <a:r>
              <a:rPr lang="en-US" altLang="zh-CN" sz="2800" b="0" dirty="0" err="1">
                <a:ea typeface="宋体" panose="02010600030101010101" pitchFamily="2" charset="-122"/>
              </a:rPr>
              <a:t>x,h</a:t>
            </a:r>
            <a:r>
              <a:rPr lang="en-US" altLang="zh-CN" sz="2800" b="0" dirty="0">
                <a:ea typeface="宋体" panose="02010600030101010101" pitchFamily="2" charset="-122"/>
              </a:rPr>
              <a:t>);</a:t>
            </a:r>
            <a:endParaRPr lang="en-US" altLang="zh-CN" sz="2800" b="0" dirty="0">
              <a:ea typeface="宋体" panose="02010600030101010101" pitchFamily="2" charset="-122"/>
            </a:endParaRPr>
          </a:p>
          <a:p>
            <a:pPr eaLnBrk="1" hangingPunct="1">
              <a:spcBef>
                <a:spcPct val="0"/>
              </a:spcBef>
              <a:buClrTx/>
              <a:buFontTx/>
              <a:buNone/>
            </a:pPr>
            <a:r>
              <a:rPr lang="en-US" altLang="zh-CN" sz="2800" b="0" dirty="0">
                <a:ea typeface="宋体" panose="02010600030101010101" pitchFamily="2" charset="-122"/>
              </a:rPr>
              <a:t>stem(y)</a:t>
            </a:r>
            <a:endParaRPr lang="en-US" altLang="zh-CN" sz="2800" b="0" dirty="0">
              <a:ea typeface="宋体" panose="02010600030101010101" pitchFamily="2" charset="-122"/>
            </a:endParaRPr>
          </a:p>
        </p:txBody>
      </p:sp>
      <p:sp>
        <p:nvSpPr>
          <p:cNvPr id="70660" name="Rectangle 7"/>
          <p:cNvSpPr>
            <a:spLocks noGrp="1" noChangeArrowheads="1"/>
          </p:cNvSpPr>
          <p:nvPr>
            <p:ph type="title"/>
          </p:nvPr>
        </p:nvSpPr>
        <p:spPr/>
        <p:txBody>
          <a:bodyPr/>
          <a:lstStyle/>
          <a:p>
            <a:pPr eaLnBrk="1" hangingPunct="1"/>
            <a:r>
              <a:rPr lang="zh-CN" altLang="en-US"/>
              <a:t>信号的卷积运算</a:t>
            </a:r>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t>信号的卷积运算</a:t>
            </a:r>
            <a:endParaRPr lang="zh-CN" altLang="en-US"/>
          </a:p>
        </p:txBody>
      </p:sp>
      <p:sp>
        <p:nvSpPr>
          <p:cNvPr id="71683" name="Rectangle 3"/>
          <p:cNvSpPr>
            <a:spLocks noGrp="1" noChangeArrowheads="1"/>
          </p:cNvSpPr>
          <p:nvPr>
            <p:ph idx="1"/>
          </p:nvPr>
        </p:nvSpPr>
        <p:spPr/>
        <p:txBody>
          <a:bodyPr/>
          <a:lstStyle/>
          <a:p>
            <a:pPr eaLnBrk="1" hangingPunct="1"/>
            <a:r>
              <a:rPr lang="zh-CN" altLang="en-US"/>
              <a:t>卷积运算</a:t>
            </a:r>
            <a:r>
              <a:rPr lang="en-US" altLang="zh-CN"/>
              <a:t>conv</a:t>
            </a:r>
            <a:r>
              <a:rPr lang="zh-CN" altLang="en-US"/>
              <a:t>除了能根据系统的脉冲响应和输入信号计算系统的输出信号，还可以计算两个多项式的乘积结果。</a:t>
            </a:r>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zh-CN" altLang="en-US"/>
              <a:t>则</a:t>
            </a:r>
            <a:r>
              <a:rPr lang="en-US" altLang="zh-CN"/>
              <a:t>y1*y2</a:t>
            </a:r>
            <a:r>
              <a:rPr lang="zh-CN" altLang="en-US"/>
              <a:t>的多项式就可以用</a:t>
            </a:r>
            <a:r>
              <a:rPr lang="en-US" altLang="zh-CN"/>
              <a:t>conv</a:t>
            </a:r>
            <a:r>
              <a:rPr lang="zh-CN" altLang="en-US"/>
              <a:t>完成</a:t>
            </a:r>
            <a:endParaRPr lang="zh-CN" altLang="en-US"/>
          </a:p>
        </p:txBody>
      </p:sp>
      <p:graphicFrame>
        <p:nvGraphicFramePr>
          <p:cNvPr id="71684" name="对象 1"/>
          <p:cNvGraphicFramePr>
            <a:graphicFrameLocks noChangeAspect="1"/>
          </p:cNvGraphicFramePr>
          <p:nvPr/>
        </p:nvGraphicFramePr>
        <p:xfrm>
          <a:off x="3216276" y="3068639"/>
          <a:ext cx="4964113" cy="1368425"/>
        </p:xfrm>
        <a:graphic>
          <a:graphicData uri="http://schemas.openxmlformats.org/presentationml/2006/ole">
            <mc:AlternateContent xmlns:mc="http://schemas.openxmlformats.org/markup-compatibility/2006">
              <mc:Choice xmlns:v="urn:schemas-microsoft-com:vml" Requires="v">
                <p:oleObj spid="_x0000_s71756" name="Equation" r:id="rId1" imgW="1752600" imgH="482600" progId="Equation.DSMT4">
                  <p:embed/>
                </p:oleObj>
              </mc:Choice>
              <mc:Fallback>
                <p:oleObj name="Equation" r:id="rId1" imgW="1752600" imgH="4826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3068639"/>
                        <a:ext cx="49641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a:t>信号的卷积运算</a:t>
            </a:r>
            <a:endParaRPr lang="zh-CN" altLang="en-US"/>
          </a:p>
        </p:txBody>
      </p:sp>
      <p:sp>
        <p:nvSpPr>
          <p:cNvPr id="197635" name="Rectangle 3"/>
          <p:cNvSpPr>
            <a:spLocks noGrp="1" noChangeArrowheads="1"/>
          </p:cNvSpPr>
          <p:nvPr>
            <p:ph idx="1"/>
          </p:nvPr>
        </p:nvSpPr>
        <p:spPr/>
        <p:txBody>
          <a:bodyPr/>
          <a:lstStyle/>
          <a:p>
            <a:pPr eaLnBrk="1" hangingPunct="1">
              <a:defRPr/>
            </a:pPr>
            <a:endParaRPr lang="en-US" altLang="zh-CN" dirty="0">
              <a:effectLst>
                <a:outerShdw blurRad="38100" dist="38100" dir="2700000" algn="tl">
                  <a:srgbClr val="C0C0C0"/>
                </a:outerShdw>
              </a:effectLst>
            </a:endParaRPr>
          </a:p>
          <a:p>
            <a:pPr eaLnBrk="1" hangingPunct="1">
              <a:defRPr/>
            </a:pPr>
            <a:endParaRPr lang="en-US" altLang="zh-CN" dirty="0">
              <a:solidFill>
                <a:srgbClr val="CC0000"/>
              </a:solidFill>
              <a:effectLst>
                <a:outerShdw blurRad="38100" dist="38100" dir="2700000" algn="tl">
                  <a:srgbClr val="C0C0C0"/>
                </a:outerShdw>
              </a:effectLst>
            </a:endParaRPr>
          </a:p>
          <a:p>
            <a:pPr eaLnBrk="1" hangingPunct="1">
              <a:defRPr/>
            </a:pPr>
            <a:endParaRPr lang="en-US" altLang="zh-CN" dirty="0">
              <a:solidFill>
                <a:srgbClr val="CC0000"/>
              </a:solidFill>
              <a:effectLst>
                <a:outerShdw blurRad="38100" dist="38100" dir="2700000" algn="tl">
                  <a:srgbClr val="C0C0C0"/>
                </a:outerShdw>
              </a:effectLst>
            </a:endParaRPr>
          </a:p>
          <a:p>
            <a:pPr eaLnBrk="1" hangingPunct="1">
              <a:defRPr/>
            </a:pPr>
            <a:endParaRPr lang="en-US" altLang="zh-CN" dirty="0">
              <a:solidFill>
                <a:srgbClr val="CC0000"/>
              </a:solidFill>
              <a:effectLst>
                <a:outerShdw blurRad="38100" dist="38100" dir="2700000" algn="tl">
                  <a:srgbClr val="C0C0C0"/>
                </a:outerShdw>
              </a:effectLst>
            </a:endParaRPr>
          </a:p>
          <a:p>
            <a:pPr eaLnBrk="1" hangingPunct="1">
              <a:defRPr/>
            </a:pPr>
            <a:r>
              <a:rPr lang="zh-CN" altLang="en-US" dirty="0">
                <a:solidFill>
                  <a:srgbClr val="FF0000"/>
                </a:solidFill>
                <a:effectLst>
                  <a:outerShdw blurRad="38100" dist="38100" dir="2700000" algn="tl">
                    <a:srgbClr val="C0C0C0"/>
                  </a:outerShdw>
                </a:effectLst>
              </a:rPr>
              <a:t>注意点：</a:t>
            </a:r>
            <a:r>
              <a:rPr lang="en-US" altLang="zh-CN" dirty="0"/>
              <a:t>y1</a:t>
            </a:r>
            <a:r>
              <a:rPr lang="zh-CN" altLang="en-US" dirty="0"/>
              <a:t>和</a:t>
            </a:r>
            <a:r>
              <a:rPr lang="en-US" altLang="zh-CN" dirty="0"/>
              <a:t>y2</a:t>
            </a:r>
            <a:r>
              <a:rPr lang="zh-CN" altLang="en-US" dirty="0"/>
              <a:t>的幂次是按照降幂顺序排列的，这样</a:t>
            </a:r>
            <a:r>
              <a:rPr lang="en-US" altLang="zh-CN" i="1" dirty="0"/>
              <a:t>a</a:t>
            </a:r>
            <a:r>
              <a:rPr lang="en-US" altLang="zh-CN" baseline="-25000" dirty="0"/>
              <a:t>0</a:t>
            </a:r>
            <a:r>
              <a:rPr lang="zh-CN" altLang="en-US" dirty="0"/>
              <a:t>对应的幂次为</a:t>
            </a:r>
            <a:r>
              <a:rPr lang="en-US" altLang="zh-CN" dirty="0"/>
              <a:t>0</a:t>
            </a:r>
            <a:r>
              <a:rPr lang="zh-CN" altLang="en-US" dirty="0"/>
              <a:t>，因此如果多项式没有常数项，则多项式也要写出</a:t>
            </a:r>
            <a:r>
              <a:rPr lang="en-US" altLang="zh-CN" i="1" dirty="0"/>
              <a:t>a</a:t>
            </a:r>
            <a:r>
              <a:rPr lang="en-US" altLang="zh-CN" baseline="-25000" dirty="0"/>
              <a:t>0</a:t>
            </a:r>
            <a:r>
              <a:rPr lang="zh-CN" altLang="en-US" dirty="0"/>
              <a:t>的取值为</a:t>
            </a:r>
            <a:r>
              <a:rPr lang="en-US" altLang="zh-CN" dirty="0"/>
              <a:t>0 </a:t>
            </a:r>
            <a:endParaRPr lang="en-US" altLang="zh-CN" dirty="0"/>
          </a:p>
        </p:txBody>
      </p:sp>
      <p:graphicFrame>
        <p:nvGraphicFramePr>
          <p:cNvPr id="72708" name="Object 4"/>
          <p:cNvGraphicFramePr>
            <a:graphicFrameLocks noChangeAspect="1"/>
          </p:cNvGraphicFramePr>
          <p:nvPr/>
        </p:nvGraphicFramePr>
        <p:xfrm>
          <a:off x="1924050" y="9525"/>
          <a:ext cx="114300" cy="177800"/>
        </p:xfrm>
        <a:graphic>
          <a:graphicData uri="http://schemas.openxmlformats.org/presentationml/2006/ole">
            <mc:AlternateContent xmlns:mc="http://schemas.openxmlformats.org/markup-compatibility/2006">
              <mc:Choice xmlns:v="urn:schemas-microsoft-com:vml" Requires="v">
                <p:oleObj spid="_x0000_s72852" name="Equation" r:id="rId1" imgW="114300" imgH="177800" progId="Equation.DSMT4">
                  <p:embed/>
                </p:oleObj>
              </mc:Choice>
              <mc:Fallback>
                <p:oleObj name="Equation" r:id="rId1" imgW="114300" imgH="1778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9525"/>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9" name="对象 3"/>
          <p:cNvGraphicFramePr>
            <a:graphicFrameLocks noChangeAspect="1"/>
          </p:cNvGraphicFramePr>
          <p:nvPr/>
        </p:nvGraphicFramePr>
        <p:xfrm>
          <a:off x="3863976" y="1484313"/>
          <a:ext cx="3527425" cy="1731962"/>
        </p:xfrm>
        <a:graphic>
          <a:graphicData uri="http://schemas.openxmlformats.org/presentationml/2006/ole">
            <mc:AlternateContent xmlns:mc="http://schemas.openxmlformats.org/markup-compatibility/2006">
              <mc:Choice xmlns:v="urn:schemas-microsoft-com:vml" Requires="v">
                <p:oleObj spid="_x0000_s72853" name="Equation" r:id="rId3" imgW="1371600" imgH="673100" progId="Equation.DSMT4">
                  <p:embed/>
                </p:oleObj>
              </mc:Choice>
              <mc:Fallback>
                <p:oleObj name="Equation" r:id="rId3" imgW="1371600" imgH="6731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1484313"/>
                        <a:ext cx="352742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a:t>信号的卷积运算</a:t>
            </a:r>
            <a:endParaRPr lang="zh-CN" altLang="en-US"/>
          </a:p>
        </p:txBody>
      </p:sp>
      <p:graphicFrame>
        <p:nvGraphicFramePr>
          <p:cNvPr id="73731" name="Object 4"/>
          <p:cNvGraphicFramePr>
            <a:graphicFrameLocks noGrp="1" noChangeAspect="1"/>
          </p:cNvGraphicFramePr>
          <p:nvPr>
            <p:ph idx="1"/>
          </p:nvPr>
        </p:nvGraphicFramePr>
        <p:xfrm>
          <a:off x="2495551" y="1268414"/>
          <a:ext cx="2447925" cy="1069975"/>
        </p:xfrm>
        <a:graphic>
          <a:graphicData uri="http://schemas.openxmlformats.org/presentationml/2006/ole">
            <mc:AlternateContent xmlns:mc="http://schemas.openxmlformats.org/markup-compatibility/2006">
              <mc:Choice xmlns:v="urn:schemas-microsoft-com:vml" Requires="v">
                <p:oleObj spid="_x0000_s73804" name="Equation" r:id="rId1" imgW="1104900" imgH="482600" progId="Equation.DSMT4">
                  <p:embed/>
                </p:oleObj>
              </mc:Choice>
              <mc:Fallback>
                <p:oleObj name="Equation" r:id="rId1" imgW="1104900" imgH="482600" progId="Equation.DSMT4">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268414"/>
                        <a:ext cx="24479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8" name="Rectangle 3"/>
          <p:cNvSpPr>
            <a:spLocks noGrp="1" noChangeArrowheads="1"/>
          </p:cNvSpPr>
          <p:nvPr>
            <p:ph type="body" idx="4294967295"/>
          </p:nvPr>
        </p:nvSpPr>
        <p:spPr>
          <a:xfrm>
            <a:off x="1524001" y="2636839"/>
            <a:ext cx="8054975" cy="1838325"/>
          </a:xfrm>
        </p:spPr>
        <p:txBody>
          <a:bodyPr/>
          <a:lstStyle/>
          <a:p>
            <a:pPr eaLnBrk="1" hangingPunct="1">
              <a:buFont typeface="Wingdings" panose="05000000000000000000" pitchFamily="2" charset="2"/>
              <a:buNone/>
            </a:pPr>
            <a:r>
              <a:rPr lang="en-US" altLang="zh-CN" sz="2800"/>
              <a:t>y1 = [ 3 4 1 0];</a:t>
            </a:r>
            <a:endParaRPr lang="en-US" altLang="zh-CN" sz="2800"/>
          </a:p>
          <a:p>
            <a:pPr eaLnBrk="1" hangingPunct="1">
              <a:buFont typeface="Wingdings" panose="05000000000000000000" pitchFamily="2" charset="2"/>
              <a:buNone/>
            </a:pPr>
            <a:r>
              <a:rPr lang="en-US" altLang="zh-CN" sz="2800"/>
              <a:t>y2 = [1 2];</a:t>
            </a:r>
            <a:endParaRPr lang="en-US" altLang="zh-CN" sz="2800"/>
          </a:p>
          <a:p>
            <a:pPr eaLnBrk="1" hangingPunct="1">
              <a:buFont typeface="Wingdings" panose="05000000000000000000" pitchFamily="2" charset="2"/>
              <a:buNone/>
            </a:pPr>
            <a:r>
              <a:rPr lang="en-US" altLang="zh-CN" sz="2800"/>
              <a:t>conv(y1,y2)</a:t>
            </a:r>
            <a:endParaRPr lang="en-US" altLang="zh-CN" sz="2800"/>
          </a:p>
          <a:p>
            <a:pPr eaLnBrk="1" hangingPunct="1">
              <a:buFont typeface="Wingdings" panose="05000000000000000000" pitchFamily="2" charset="2"/>
              <a:buNone/>
            </a:pPr>
            <a:r>
              <a:rPr lang="fr-FR" altLang="zh-CN" sz="2800"/>
              <a:t>ans =</a:t>
            </a:r>
            <a:endParaRPr lang="fr-FR" altLang="zh-CN" sz="2800"/>
          </a:p>
          <a:p>
            <a:pPr eaLnBrk="1" hangingPunct="1">
              <a:buFont typeface="Wingdings" panose="05000000000000000000" pitchFamily="2" charset="2"/>
              <a:buNone/>
            </a:pPr>
            <a:endParaRPr lang="fr-FR" altLang="zh-CN" sz="2800"/>
          </a:p>
          <a:p>
            <a:pPr eaLnBrk="1" hangingPunct="1">
              <a:buFont typeface="Wingdings" panose="05000000000000000000" pitchFamily="2" charset="2"/>
              <a:buNone/>
            </a:pPr>
            <a:r>
              <a:rPr lang="fr-FR" altLang="zh-CN" sz="2800"/>
              <a:t>     3    10     9     2     0</a:t>
            </a:r>
            <a:endParaRPr lang="en-US" altLang="zh-CN"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8">
                                            <p:txEl>
                                              <p:pRg st="0" end="0"/>
                                            </p:txEl>
                                          </p:spTgt>
                                        </p:tgtEl>
                                        <p:attrNameLst>
                                          <p:attrName>style.visibility</p:attrName>
                                        </p:attrNameLst>
                                      </p:cBhvr>
                                      <p:to>
                                        <p:strVal val="visible"/>
                                      </p:to>
                                    </p:set>
                                    <p:animEffect transition="in" filter="wipe(left)">
                                      <p:cBhvr>
                                        <p:cTn id="7" dur="500"/>
                                        <p:tgtEl>
                                          <p:spTgt spid="675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8">
                                            <p:txEl>
                                              <p:pRg st="1" end="1"/>
                                            </p:txEl>
                                          </p:spTgt>
                                        </p:tgtEl>
                                        <p:attrNameLst>
                                          <p:attrName>style.visibility</p:attrName>
                                        </p:attrNameLst>
                                      </p:cBhvr>
                                      <p:to>
                                        <p:strVal val="visible"/>
                                      </p:to>
                                    </p:set>
                                    <p:animEffect transition="in" filter="wipe(left)">
                                      <p:cBhvr>
                                        <p:cTn id="12" dur="500"/>
                                        <p:tgtEl>
                                          <p:spTgt spid="675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588">
                                            <p:txEl>
                                              <p:pRg st="2" end="2"/>
                                            </p:txEl>
                                          </p:spTgt>
                                        </p:tgtEl>
                                        <p:attrNameLst>
                                          <p:attrName>style.visibility</p:attrName>
                                        </p:attrNameLst>
                                      </p:cBhvr>
                                      <p:to>
                                        <p:strVal val="visible"/>
                                      </p:to>
                                    </p:set>
                                    <p:animEffect transition="in" filter="wipe(left)">
                                      <p:cBhvr>
                                        <p:cTn id="17" dur="500"/>
                                        <p:tgtEl>
                                          <p:spTgt spid="675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588">
                                            <p:txEl>
                                              <p:pRg st="3" end="3"/>
                                            </p:txEl>
                                          </p:spTgt>
                                        </p:tgtEl>
                                        <p:attrNameLst>
                                          <p:attrName>style.visibility</p:attrName>
                                        </p:attrNameLst>
                                      </p:cBhvr>
                                      <p:to>
                                        <p:strVal val="visible"/>
                                      </p:to>
                                    </p:set>
                                    <p:animEffect transition="in" filter="wipe(left)">
                                      <p:cBhvr>
                                        <p:cTn id="22" dur="500"/>
                                        <p:tgtEl>
                                          <p:spTgt spid="675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588">
                                            <p:txEl>
                                              <p:pRg st="5" end="5"/>
                                            </p:txEl>
                                          </p:spTgt>
                                        </p:tgtEl>
                                        <p:attrNameLst>
                                          <p:attrName>style.visibility</p:attrName>
                                        </p:attrNameLst>
                                      </p:cBhvr>
                                      <p:to>
                                        <p:strVal val="visible"/>
                                      </p:to>
                                    </p:set>
                                    <p:animEffect transition="in" filter="wipe(left)">
                                      <p:cBhvr>
                                        <p:cTn id="27" dur="500"/>
                                        <p:tgtEl>
                                          <p:spTgt spid="675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8"/>
          <p:cNvSpPr>
            <a:spLocks noGrp="1" noChangeArrowheads="1"/>
          </p:cNvSpPr>
          <p:nvPr>
            <p:ph type="title"/>
          </p:nvPr>
        </p:nvSpPr>
        <p:spPr/>
        <p:txBody>
          <a:bodyPr/>
          <a:lstStyle/>
          <a:p>
            <a:pPr eaLnBrk="1" hangingPunct="1"/>
            <a:r>
              <a:rPr lang="zh-CN" altLang="en-US"/>
              <a:t>主要内容</a:t>
            </a:r>
            <a:endParaRPr lang="zh-CN" altLang="en-US"/>
          </a:p>
        </p:txBody>
      </p:sp>
      <p:sp>
        <p:nvSpPr>
          <p:cNvPr id="74755" name="Rectangle 10"/>
          <p:cNvSpPr>
            <a:spLocks noGrp="1" noChangeArrowheads="1"/>
          </p:cNvSpPr>
          <p:nvPr>
            <p:ph idx="1"/>
          </p:nvPr>
        </p:nvSpPr>
        <p:spPr/>
        <p:txBody>
          <a:bodyPr/>
          <a:lstStyle/>
          <a:p>
            <a:pPr eaLnBrk="1" hangingPunct="1">
              <a:buSzPts val="2600"/>
            </a:pPr>
            <a:r>
              <a:rPr lang="en-US" altLang="zh-CN"/>
              <a:t>MATLAB</a:t>
            </a:r>
            <a:r>
              <a:rPr lang="zh-CN" altLang="en-US"/>
              <a:t>的基本概念</a:t>
            </a:r>
            <a:endParaRPr lang="zh-CN" altLang="en-US"/>
          </a:p>
          <a:p>
            <a:pPr eaLnBrk="1" hangingPunct="1">
              <a:buSzPts val="2600"/>
            </a:pPr>
            <a:r>
              <a:rPr lang="zh-CN" altLang="en-US"/>
              <a:t>信号及其运算的</a:t>
            </a:r>
            <a:r>
              <a:rPr lang="en-US" altLang="zh-CN"/>
              <a:t>MATLAB</a:t>
            </a:r>
            <a:r>
              <a:rPr lang="zh-CN" altLang="en-US"/>
              <a:t>表示</a:t>
            </a:r>
            <a:endParaRPr lang="zh-CN" altLang="en-US"/>
          </a:p>
          <a:p>
            <a:pPr eaLnBrk="1" hangingPunct="1">
              <a:buSzPts val="2600"/>
            </a:pPr>
            <a:r>
              <a:rPr lang="zh-CN" altLang="en-US">
                <a:solidFill>
                  <a:srgbClr val="FF0000"/>
                </a:solidFill>
              </a:rPr>
              <a:t>系统描述</a:t>
            </a:r>
            <a:endParaRPr lang="zh-CN" altLang="en-US">
              <a:solidFill>
                <a:srgbClr val="FF0000"/>
              </a:solidFill>
            </a:endParaRPr>
          </a:p>
          <a:p>
            <a:pPr eaLnBrk="1" hangingPunct="1">
              <a:buSzPts val="2600"/>
            </a:pPr>
            <a:r>
              <a:rPr lang="zh-CN" altLang="en-US"/>
              <a:t>时域分析</a:t>
            </a:r>
            <a:endParaRPr lang="zh-CN" altLang="en-US"/>
          </a:p>
          <a:p>
            <a:pPr eaLnBrk="1" hangingPunct="1">
              <a:buSzPts val="2600"/>
            </a:pPr>
            <a:r>
              <a:rPr lang="zh-CN" altLang="en-US"/>
              <a:t>频域分析</a:t>
            </a:r>
            <a:endParaRPr lang="zh-CN" altLang="en-US"/>
          </a:p>
          <a:p>
            <a:pPr eaLnBrk="1" hangingPunct="1">
              <a:buSzPts val="2600"/>
            </a:pPr>
            <a:r>
              <a:rPr lang="zh-CN" altLang="en-US"/>
              <a:t>稳定性分析</a:t>
            </a:r>
            <a:endParaRPr lang="en-US" altLang="zh-CN"/>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a:t>系统描述</a:t>
            </a:r>
            <a:endParaRPr lang="zh-CN" altLang="en-US"/>
          </a:p>
        </p:txBody>
      </p:sp>
      <p:sp>
        <p:nvSpPr>
          <p:cNvPr id="92163" name="Rectangle 3"/>
          <p:cNvSpPr>
            <a:spLocks noGrp="1" noChangeArrowheads="1"/>
          </p:cNvSpPr>
          <p:nvPr>
            <p:ph idx="1"/>
          </p:nvPr>
        </p:nvSpPr>
        <p:spPr/>
        <p:txBody>
          <a:bodyPr/>
          <a:lstStyle/>
          <a:p>
            <a:r>
              <a:rPr lang="zh-CN" altLang="en-US"/>
              <a:t>要对一个系统进行分析，首先需要建立系统的数学模型，即恰当的函数来描述系统的工作状况。</a:t>
            </a:r>
            <a:endParaRPr lang="en-US" altLang="zh-CN"/>
          </a:p>
          <a:p>
            <a:r>
              <a:rPr lang="zh-CN" altLang="en-US"/>
              <a:t>描述系统的方法：</a:t>
            </a:r>
            <a:endParaRPr lang="en-US" altLang="zh-CN"/>
          </a:p>
          <a:p>
            <a:pPr lvl="1"/>
            <a:r>
              <a:rPr lang="zh-CN" altLang="en-US"/>
              <a:t>输入输出描述</a:t>
            </a:r>
            <a:endParaRPr lang="en-US" altLang="zh-CN"/>
          </a:p>
          <a:p>
            <a:pPr lvl="1"/>
            <a:r>
              <a:rPr lang="zh-CN" altLang="en-US"/>
              <a:t>状态变量描述</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p:cNvSpPr>
            <a:spLocks noGrp="1" noChangeArrowheads="1"/>
          </p:cNvSpPr>
          <p:nvPr>
            <p:ph type="title"/>
          </p:nvPr>
        </p:nvSpPr>
        <p:spPr/>
        <p:txBody>
          <a:bodyPr/>
          <a:lstStyle/>
          <a:p>
            <a:r>
              <a:rPr lang="zh-CN" altLang="en-US"/>
              <a:t>主要内容</a:t>
            </a:r>
            <a:endParaRPr lang="zh-CN" altLang="en-US"/>
          </a:p>
        </p:txBody>
      </p:sp>
      <p:sp>
        <p:nvSpPr>
          <p:cNvPr id="93187" name="Rectangle 5"/>
          <p:cNvSpPr>
            <a:spLocks noGrp="1" noChangeArrowheads="1"/>
          </p:cNvSpPr>
          <p:nvPr>
            <p:ph idx="1"/>
          </p:nvPr>
        </p:nvSpPr>
        <p:spPr/>
        <p:txBody>
          <a:bodyPr/>
          <a:lstStyle/>
          <a:p>
            <a:r>
              <a:rPr lang="zh-CN" altLang="en-US" dirty="0"/>
              <a:t>系统描述</a:t>
            </a:r>
            <a:endParaRPr lang="en-US" altLang="zh-CN" dirty="0"/>
          </a:p>
          <a:p>
            <a:pPr lvl="2"/>
            <a:r>
              <a:rPr lang="zh-CN" altLang="en-US" dirty="0"/>
              <a:t>连续时间系统描述</a:t>
            </a:r>
            <a:endParaRPr lang="zh-CN" altLang="en-US" dirty="0"/>
          </a:p>
          <a:p>
            <a:pPr lvl="4"/>
            <a:r>
              <a:rPr lang="zh-CN" altLang="en-US" sz="2400" dirty="0"/>
              <a:t>传递函数</a:t>
            </a:r>
            <a:endParaRPr lang="zh-CN" altLang="en-US" sz="2400" dirty="0"/>
          </a:p>
          <a:p>
            <a:pPr lvl="4"/>
            <a:r>
              <a:rPr lang="zh-CN" altLang="en-US" sz="2400" dirty="0"/>
              <a:t>零极点增益</a:t>
            </a:r>
            <a:endParaRPr lang="zh-CN" altLang="en-US" sz="2400" dirty="0"/>
          </a:p>
          <a:p>
            <a:pPr lvl="4"/>
            <a:r>
              <a:rPr lang="zh-CN" altLang="en-US" sz="2400" dirty="0"/>
              <a:t>状态空间</a:t>
            </a:r>
            <a:endParaRPr lang="en-US" altLang="zh-CN" sz="2400" dirty="0"/>
          </a:p>
          <a:p>
            <a:pPr lvl="4"/>
            <a:r>
              <a:rPr lang="zh-CN" altLang="en-US" sz="2400" dirty="0"/>
              <a:t>三种模型的转换</a:t>
            </a:r>
            <a:endParaRPr lang="en-US" altLang="zh-CN" sz="2400" dirty="0"/>
          </a:p>
          <a:p>
            <a:pPr lvl="2"/>
            <a:r>
              <a:rPr lang="zh-CN" altLang="en-US" dirty="0"/>
              <a:t>离散时间系统描述</a:t>
            </a:r>
            <a:endParaRPr lang="zh-CN" altLang="en-US" dirty="0"/>
          </a:p>
          <a:p>
            <a:pPr lvl="4"/>
            <a:endParaRPr lang="zh-CN" altLang="en-US"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1"/>
          <p:cNvSpPr>
            <a:spLocks noGrp="1" noChangeArrowheads="1"/>
          </p:cNvSpPr>
          <p:nvPr>
            <p:ph type="title"/>
          </p:nvPr>
        </p:nvSpPr>
        <p:spPr/>
        <p:txBody>
          <a:bodyPr/>
          <a:lstStyle/>
          <a:p>
            <a:r>
              <a:rPr lang="zh-CN" altLang="en-US"/>
              <a:t>传递函数模型</a:t>
            </a:r>
            <a:endParaRPr lang="zh-CN" altLang="en-US"/>
          </a:p>
        </p:txBody>
      </p:sp>
      <p:sp>
        <p:nvSpPr>
          <p:cNvPr id="86019" name="Rectangle 12"/>
          <p:cNvSpPr>
            <a:spLocks noGrp="1" noChangeArrowheads="1"/>
          </p:cNvSpPr>
          <p:nvPr>
            <p:ph idx="1"/>
          </p:nvPr>
        </p:nvSpPr>
        <p:spPr/>
        <p:txBody>
          <a:bodyPr/>
          <a:lstStyle/>
          <a:p>
            <a:r>
              <a:rPr lang="zh-CN" altLang="en-US" dirty="0"/>
              <a:t>对于由微分方程描述的</a:t>
            </a:r>
            <a:r>
              <a:rPr lang="en-US" altLang="zh-CN" dirty="0"/>
              <a:t>LTI</a:t>
            </a:r>
            <a:r>
              <a:rPr lang="zh-CN" altLang="en-US" dirty="0"/>
              <a:t>系统</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其传递函数为</a:t>
            </a:r>
            <a:endParaRPr lang="zh-CN" altLang="en-US" dirty="0"/>
          </a:p>
        </p:txBody>
      </p:sp>
      <p:graphicFrame>
        <p:nvGraphicFramePr>
          <p:cNvPr id="94212" name="对象 1"/>
          <p:cNvGraphicFramePr>
            <a:graphicFrameLocks noChangeAspect="1"/>
          </p:cNvGraphicFramePr>
          <p:nvPr/>
        </p:nvGraphicFramePr>
        <p:xfrm>
          <a:off x="1919536" y="2290465"/>
          <a:ext cx="7378700" cy="1773238"/>
        </p:xfrm>
        <a:graphic>
          <a:graphicData uri="http://schemas.openxmlformats.org/presentationml/2006/ole">
            <mc:AlternateContent xmlns:mc="http://schemas.openxmlformats.org/markup-compatibility/2006">
              <mc:Choice xmlns:v="urn:schemas-microsoft-com:vml" Requires="v">
                <p:oleObj spid="_x0000_s140424" name="AxMath" r:id="rId1" imgW="7381875" imgH="1770380" progId="Equation.AxMath">
                  <p:embed/>
                </p:oleObj>
              </mc:Choice>
              <mc:Fallback>
                <p:oleObj name="AxMath" r:id="rId1" imgW="7381875" imgH="1770380" progId="Equation.AxMath">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2290465"/>
                        <a:ext cx="73787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3" name="对象 2"/>
          <p:cNvGraphicFramePr>
            <a:graphicFrameLocks noChangeAspect="1"/>
          </p:cNvGraphicFramePr>
          <p:nvPr/>
        </p:nvGraphicFramePr>
        <p:xfrm>
          <a:off x="3863752" y="4673452"/>
          <a:ext cx="5681663" cy="842962"/>
        </p:xfrm>
        <a:graphic>
          <a:graphicData uri="http://schemas.openxmlformats.org/presentationml/2006/ole">
            <mc:AlternateContent xmlns:mc="http://schemas.openxmlformats.org/markup-compatibility/2006">
              <mc:Choice xmlns:v="urn:schemas-microsoft-com:vml" Requires="v">
                <p:oleObj spid="_x0000_s140425" name="AxMath" r:id="rId3" imgW="5683885" imgH="842010" progId="Equation.AxMath">
                  <p:embed/>
                </p:oleObj>
              </mc:Choice>
              <mc:Fallback>
                <p:oleObj name="AxMath" r:id="rId3" imgW="5683885" imgH="842010" progId="Equation.AxMath">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752" y="4673452"/>
                        <a:ext cx="5681663"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t>MATLAB</a:t>
            </a:r>
            <a:r>
              <a:rPr lang="zh-CN" altLang="en-US"/>
              <a:t>框架结构</a:t>
            </a:r>
            <a:endParaRPr lang="zh-CN" altLang="en-US"/>
          </a:p>
        </p:txBody>
      </p:sp>
      <p:graphicFrame>
        <p:nvGraphicFramePr>
          <p:cNvPr id="17411" name="Object 10"/>
          <p:cNvGraphicFramePr>
            <a:graphicFrameLocks noGrp="1" noChangeAspect="1"/>
          </p:cNvGraphicFramePr>
          <p:nvPr>
            <p:ph idx="1"/>
          </p:nvPr>
        </p:nvGraphicFramePr>
        <p:xfrm>
          <a:off x="1633538" y="765176"/>
          <a:ext cx="8278812" cy="5472113"/>
        </p:xfrm>
        <a:graphic>
          <a:graphicData uri="http://schemas.openxmlformats.org/presentationml/2006/ole">
            <mc:AlternateContent xmlns:mc="http://schemas.openxmlformats.org/markup-compatibility/2006">
              <mc:Choice xmlns:v="urn:schemas-microsoft-com:vml" Requires="v">
                <p:oleObj spid="_x0000_s17488" name="Visio" r:id="rId1" imgW="8661400" imgH="5727700" progId="Visio.Drawing.11">
                  <p:embed/>
                </p:oleObj>
              </mc:Choice>
              <mc:Fallback>
                <p:oleObj name="Visio" r:id="rId1" imgW="8661400" imgH="5727700" progId="Visio.Drawing.11">
                  <p:embed/>
                  <p:pic>
                    <p:nvPicPr>
                      <p:cNvPr id="0" name="Object 1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765176"/>
                        <a:ext cx="8278812"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a:spLocks noChangeArrowheads="1"/>
          </p:cNvSpPr>
          <p:nvPr/>
        </p:nvSpPr>
        <p:spPr bwMode="auto">
          <a:xfrm>
            <a:off x="6311901" y="3357564"/>
            <a:ext cx="35290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a:spcBef>
                <a:spcPct val="0"/>
              </a:spcBef>
              <a:buClrTx/>
              <a:buFontTx/>
              <a:buNone/>
            </a:pPr>
            <a:r>
              <a:rPr lang="zh-CN" altLang="en-US" sz="2400" b="0" dirty="0">
                <a:solidFill>
                  <a:srgbClr val="00B050"/>
                </a:solidFill>
                <a:latin typeface="Tahoma" panose="020B0604030504040204" pitchFamily="34" charset="0"/>
                <a:ea typeface="宋体" panose="02010600030101010101" pitchFamily="2" charset="-122"/>
              </a:rPr>
              <a:t>命令区：</a:t>
            </a:r>
            <a:r>
              <a:rPr lang="en-US" altLang="zh-CN" sz="2400" b="0" dirty="0">
                <a:solidFill>
                  <a:srgbClr val="00B050"/>
                </a:solidFill>
                <a:latin typeface="Tahoma" panose="020B0604030504040204" pitchFamily="34" charset="0"/>
                <a:ea typeface="宋体" panose="02010600030101010101" pitchFamily="2" charset="-122"/>
              </a:rPr>
              <a:t>MATLAB</a:t>
            </a:r>
            <a:r>
              <a:rPr lang="zh-CN" altLang="en-US" sz="2400" b="0" dirty="0">
                <a:solidFill>
                  <a:srgbClr val="00B050"/>
                </a:solidFill>
                <a:latin typeface="Tahoma" panose="020B0604030504040204" pitchFamily="34" charset="0"/>
                <a:ea typeface="宋体" panose="02010600030101010101" pitchFamily="2" charset="-122"/>
              </a:rPr>
              <a:t>的主工作区，用于变量定义、程序执行</a:t>
            </a:r>
            <a:endParaRPr lang="zh-CN" altLang="en-US" sz="2400" b="0" dirty="0">
              <a:solidFill>
                <a:srgbClr val="00B050"/>
              </a:solidFill>
              <a:latin typeface="Tahoma" panose="020B0604030504040204" pitchFamily="34" charset="0"/>
              <a:ea typeface="宋体" panose="02010600030101010101" pitchFamily="2" charset="-122"/>
            </a:endParaRPr>
          </a:p>
          <a:p>
            <a:pPr>
              <a:spcBef>
                <a:spcPct val="0"/>
              </a:spcBef>
              <a:buClrTx/>
              <a:buFontTx/>
              <a:buNone/>
            </a:pPr>
            <a:endParaRPr lang="zh-CN" altLang="en-US" sz="1800" b="0" dirty="0">
              <a:latin typeface="Tahoma" panose="020B0604030504040204" pitchFamily="34" charset="0"/>
              <a:ea typeface="宋体" panose="02010600030101010101" pitchFamily="2" charset="-122"/>
            </a:endParaRPr>
          </a:p>
        </p:txBody>
      </p:sp>
      <p:sp>
        <p:nvSpPr>
          <p:cNvPr id="3" name="文本框 2"/>
          <p:cNvSpPr txBox="1">
            <a:spLocks noChangeArrowheads="1"/>
          </p:cNvSpPr>
          <p:nvPr/>
        </p:nvSpPr>
        <p:spPr bwMode="auto">
          <a:xfrm>
            <a:off x="1558926" y="2157413"/>
            <a:ext cx="1800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r>
              <a:rPr lang="zh-CN" altLang="en-US" sz="2400" b="0">
                <a:solidFill>
                  <a:srgbClr val="00B050"/>
                </a:solidFill>
                <a:latin typeface="Tahoma" panose="020B0604030504040204" pitchFamily="34" charset="0"/>
                <a:ea typeface="宋体" panose="02010600030101010101" pitchFamily="2" charset="-122"/>
              </a:rPr>
              <a:t>当前目录：显示当前所在目录</a:t>
            </a:r>
            <a:endParaRPr lang="zh-CN" altLang="en-US" sz="2400" b="0">
              <a:solidFill>
                <a:srgbClr val="00B050"/>
              </a:solidFill>
              <a:latin typeface="Tahoma" panose="020B0604030504040204" pitchFamily="34" charset="0"/>
              <a:ea typeface="宋体" panose="02010600030101010101" pitchFamily="2" charset="-122"/>
            </a:endParaRPr>
          </a:p>
        </p:txBody>
      </p:sp>
      <p:sp>
        <p:nvSpPr>
          <p:cNvPr id="5" name="文本框 4"/>
          <p:cNvSpPr txBox="1">
            <a:spLocks noChangeArrowheads="1"/>
          </p:cNvSpPr>
          <p:nvPr/>
        </p:nvSpPr>
        <p:spPr bwMode="auto">
          <a:xfrm>
            <a:off x="1558926" y="4679950"/>
            <a:ext cx="2016125"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a:spcBef>
                <a:spcPct val="0"/>
              </a:spcBef>
              <a:buClrTx/>
              <a:buFontTx/>
              <a:buNone/>
            </a:pPr>
            <a:r>
              <a:rPr lang="zh-CN" altLang="en-US" sz="2000" b="0">
                <a:solidFill>
                  <a:srgbClr val="00B050"/>
                </a:solidFill>
                <a:latin typeface="Tahoma" panose="020B0604030504040204" pitchFamily="34" charset="0"/>
                <a:ea typeface="宋体" panose="02010600030101010101" pitchFamily="2" charset="-122"/>
              </a:rPr>
              <a:t>工作变量：显示目前已存在变量</a:t>
            </a:r>
            <a:endParaRPr lang="zh-CN" altLang="en-US" sz="2000" b="0">
              <a:solidFill>
                <a:srgbClr val="00B050"/>
              </a:solidFill>
              <a:latin typeface="Tahoma" panose="020B0604030504040204" pitchFamily="34" charset="0"/>
              <a:ea typeface="宋体" panose="02010600030101010101" pitchFamily="2" charset="-122"/>
            </a:endParaRPr>
          </a:p>
          <a:p>
            <a:pPr>
              <a:spcBef>
                <a:spcPct val="0"/>
              </a:spcBef>
              <a:buClrTx/>
              <a:buFontTx/>
              <a:buNone/>
            </a:pPr>
            <a:endParaRPr lang="zh-CN" altLang="en-US" sz="1800" b="0">
              <a:latin typeface="Tahoma" panose="020B0604030504040204" pitchFamily="34" charset="0"/>
              <a:ea typeface="宋体" panose="02010600030101010101" pitchFamily="2" charset="-122"/>
            </a:endParaRPr>
          </a:p>
        </p:txBody>
      </p:sp>
      <p:sp>
        <p:nvSpPr>
          <p:cNvPr id="6" name="矩形 5"/>
          <p:cNvSpPr>
            <a:spLocks noChangeArrowheads="1"/>
          </p:cNvSpPr>
          <p:nvPr/>
        </p:nvSpPr>
        <p:spPr bwMode="auto">
          <a:xfrm>
            <a:off x="2542124" y="6246019"/>
            <a:ext cx="4494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r>
              <a:rPr lang="zh-CN" altLang="en-US" sz="2400" b="0" dirty="0">
                <a:solidFill>
                  <a:srgbClr val="00B050"/>
                </a:solidFill>
                <a:latin typeface="Tahoma" panose="020B0604030504040204" pitchFamily="34" charset="0"/>
                <a:ea typeface="宋体" panose="02010600030101010101" pitchFamily="2" charset="-122"/>
              </a:rPr>
              <a:t>历史命令：记录已经执行的命令</a:t>
            </a:r>
            <a:endParaRPr lang="zh-CN" altLang="en-US" sz="2400" b="0" dirty="0">
              <a:solidFill>
                <a:srgbClr val="00B050"/>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1"/>
          <p:cNvSpPr>
            <a:spLocks noGrp="1" noChangeArrowheads="1"/>
          </p:cNvSpPr>
          <p:nvPr>
            <p:ph type="title"/>
          </p:nvPr>
        </p:nvSpPr>
        <p:spPr/>
        <p:txBody>
          <a:bodyPr/>
          <a:lstStyle/>
          <a:p>
            <a:r>
              <a:rPr lang="zh-CN" altLang="en-US"/>
              <a:t>传递函数模型</a:t>
            </a:r>
            <a:endParaRPr lang="zh-CN" altLang="en-US"/>
          </a:p>
        </p:txBody>
      </p:sp>
      <p:sp>
        <p:nvSpPr>
          <p:cNvPr id="95235" name="Rectangle 12"/>
          <p:cNvSpPr>
            <a:spLocks noGrp="1" noChangeArrowheads="1"/>
          </p:cNvSpPr>
          <p:nvPr>
            <p:ph idx="1"/>
          </p:nvPr>
        </p:nvSpPr>
        <p:spPr/>
        <p:txBody>
          <a:bodyPr/>
          <a:lstStyle/>
          <a:p>
            <a:r>
              <a:rPr lang="zh-CN" altLang="en-US" dirty="0"/>
              <a:t>再构造描述分子和分母多项式的行向量</a:t>
            </a:r>
            <a:endParaRPr lang="zh-CN" altLang="en-US" dirty="0"/>
          </a:p>
          <a:p>
            <a:endParaRPr lang="zh-CN" altLang="en-US" dirty="0"/>
          </a:p>
          <a:p>
            <a:endParaRPr lang="zh-CN" altLang="en-US" dirty="0"/>
          </a:p>
          <a:p>
            <a:endParaRPr lang="zh-CN" altLang="en-US" dirty="0"/>
          </a:p>
          <a:p>
            <a:r>
              <a:rPr lang="zh-CN" altLang="en-US" dirty="0"/>
              <a:t>注意：</a:t>
            </a:r>
            <a:endParaRPr lang="en-US" altLang="zh-CN" dirty="0"/>
          </a:p>
          <a:p>
            <a:pPr lvl="2"/>
            <a:r>
              <a:rPr lang="en-US" altLang="zh-CN" dirty="0"/>
              <a:t>MATLAB</a:t>
            </a:r>
            <a:r>
              <a:rPr lang="zh-CN" altLang="en-US" dirty="0"/>
              <a:t>中约定连续系统的多项式使用</a:t>
            </a:r>
            <a:r>
              <a:rPr lang="en-US" altLang="zh-CN" dirty="0"/>
              <a:t>s</a:t>
            </a:r>
            <a:r>
              <a:rPr lang="zh-CN" altLang="en-US" dirty="0"/>
              <a:t>降幂系数的行向量表示，最后一项为常数项。</a:t>
            </a:r>
            <a:endParaRPr lang="en-US" altLang="zh-CN" dirty="0"/>
          </a:p>
          <a:p>
            <a:pPr lvl="2"/>
            <a:r>
              <a:rPr lang="zh-CN" altLang="en-US" dirty="0"/>
              <a:t>若缺失某幂次项，则必须加入该幂次项，其系数为</a:t>
            </a:r>
            <a:r>
              <a:rPr lang="en-US" altLang="zh-CN" dirty="0"/>
              <a:t>0.</a:t>
            </a:r>
            <a:endParaRPr lang="zh-CN" altLang="en-US" dirty="0"/>
          </a:p>
        </p:txBody>
      </p:sp>
      <p:graphicFrame>
        <p:nvGraphicFramePr>
          <p:cNvPr id="95236" name="对象 1"/>
          <p:cNvGraphicFramePr>
            <a:graphicFrameLocks noChangeAspect="1"/>
          </p:cNvGraphicFramePr>
          <p:nvPr/>
        </p:nvGraphicFramePr>
        <p:xfrm>
          <a:off x="3359696" y="2060848"/>
          <a:ext cx="4655992" cy="1368152"/>
        </p:xfrm>
        <a:graphic>
          <a:graphicData uri="http://schemas.openxmlformats.org/presentationml/2006/ole">
            <mc:AlternateContent xmlns:mc="http://schemas.openxmlformats.org/markup-compatibility/2006">
              <mc:Choice xmlns:v="urn:schemas-microsoft-com:vml" Requires="v">
                <p:oleObj spid="_x0000_s141382" name="AxMath" r:id="rId1" imgW="3457575" imgH="1015365" progId="Equation.AxMath">
                  <p:embed/>
                </p:oleObj>
              </mc:Choice>
              <mc:Fallback>
                <p:oleObj name="AxMath" r:id="rId1" imgW="3457575" imgH="1015365" progId="Equation.AxMath">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2060848"/>
                        <a:ext cx="4655992" cy="1368152"/>
                      </a:xfrm>
                      <a:prstGeom prst="rect">
                        <a:avLst/>
                      </a:prstGeom>
                      <a:noFill/>
                      <a:ln>
                        <a:noFill/>
                      </a:ln>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9"/>
          <p:cNvSpPr>
            <a:spLocks noGrp="1" noChangeArrowheads="1"/>
          </p:cNvSpPr>
          <p:nvPr>
            <p:ph type="title"/>
          </p:nvPr>
        </p:nvSpPr>
        <p:spPr/>
        <p:txBody>
          <a:bodyPr/>
          <a:lstStyle/>
          <a:p>
            <a:r>
              <a:rPr lang="zh-CN" altLang="en-US"/>
              <a:t>传递函数模型</a:t>
            </a:r>
            <a:endParaRPr lang="zh-CN" altLang="en-US"/>
          </a:p>
        </p:txBody>
      </p:sp>
      <p:sp>
        <p:nvSpPr>
          <p:cNvPr id="69635" name="Rectangle 8"/>
          <p:cNvSpPr>
            <a:spLocks noGrp="1" noChangeArrowheads="1"/>
          </p:cNvSpPr>
          <p:nvPr>
            <p:ph idx="1"/>
          </p:nvPr>
        </p:nvSpPr>
        <p:spPr/>
        <p:txBody>
          <a:bodyPr/>
          <a:lstStyle/>
          <a:p>
            <a:r>
              <a:rPr lang="en-US" altLang="zh-CN" dirty="0"/>
              <a:t>	</a:t>
            </a:r>
            <a:endParaRPr lang="en-US" altLang="zh-CN" dirty="0"/>
          </a:p>
          <a:p>
            <a:endParaRPr lang="en-US" altLang="zh-CN" dirty="0"/>
          </a:p>
          <a:p>
            <a:endParaRPr lang="en-US" altLang="zh-CN" dirty="0"/>
          </a:p>
          <a:p>
            <a:endParaRPr lang="en-US" altLang="zh-CN" dirty="0"/>
          </a:p>
          <a:p>
            <a:endParaRPr lang="en-US" altLang="zh-CN" dirty="0"/>
          </a:p>
          <a:p>
            <a:r>
              <a:rPr lang="en-US" altLang="zh-CN" dirty="0"/>
              <a:t>num=[12,24,0,20];</a:t>
            </a:r>
            <a:endParaRPr lang="en-US" altLang="zh-CN" dirty="0"/>
          </a:p>
          <a:p>
            <a:r>
              <a:rPr lang="en-US" altLang="zh-CN" dirty="0"/>
              <a:t>den=[2 4 6 2 2];</a:t>
            </a:r>
            <a:endParaRPr lang="en-US" altLang="zh-CN" dirty="0"/>
          </a:p>
          <a:p>
            <a:endParaRPr lang="en-US" altLang="zh-CN" dirty="0"/>
          </a:p>
        </p:txBody>
      </p:sp>
      <p:graphicFrame>
        <p:nvGraphicFramePr>
          <p:cNvPr id="77828" name="对象 5"/>
          <p:cNvGraphicFramePr>
            <a:graphicFrameLocks noChangeAspect="1"/>
          </p:cNvGraphicFramePr>
          <p:nvPr/>
        </p:nvGraphicFramePr>
        <p:xfrm>
          <a:off x="2711624" y="1700808"/>
          <a:ext cx="6638927" cy="1439737"/>
        </p:xfrm>
        <a:graphic>
          <a:graphicData uri="http://schemas.openxmlformats.org/presentationml/2006/ole">
            <mc:AlternateContent xmlns:mc="http://schemas.openxmlformats.org/markup-compatibility/2006">
              <mc:Choice xmlns:v="urn:schemas-microsoft-com:vml" Requires="v">
                <p:oleObj spid="_x0000_s77901" name="Equation" r:id="rId1" imgW="2222500" imgH="482600" progId="Equation.DSMT4">
                  <p:embed/>
                </p:oleObj>
              </mc:Choice>
              <mc:Fallback>
                <p:oleObj name="Equation" r:id="rId1" imgW="2222500" imgH="482600" progId="Equation.DSMT4">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700808"/>
                        <a:ext cx="6638927" cy="1439737"/>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
          <p:cNvSpPr>
            <a:spLocks noGrp="1" noChangeArrowheads="1"/>
          </p:cNvSpPr>
          <p:nvPr>
            <p:ph type="title"/>
          </p:nvPr>
        </p:nvSpPr>
        <p:spPr/>
        <p:txBody>
          <a:bodyPr/>
          <a:lstStyle/>
          <a:p>
            <a:pPr eaLnBrk="1" hangingPunct="1"/>
            <a:r>
              <a:rPr lang="zh-CN" altLang="en-US"/>
              <a:t>传递函数模型</a:t>
            </a:r>
            <a:endParaRPr lang="zh-CN" altLang="en-US"/>
          </a:p>
        </p:txBody>
      </p:sp>
      <p:sp>
        <p:nvSpPr>
          <p:cNvPr id="70659" name="Rectangle 12"/>
          <p:cNvSpPr>
            <a:spLocks noGrp="1" noChangeArrowheads="1"/>
          </p:cNvSpPr>
          <p:nvPr>
            <p:ph idx="1"/>
          </p:nvPr>
        </p:nvSpPr>
        <p:spPr/>
        <p:txBody>
          <a:bodyPr/>
          <a:lstStyle/>
          <a:p>
            <a:pPr eaLnBrk="1" hangingPunct="1">
              <a:buFont typeface="Wingdings" panose="05000000000000000000" pitchFamily="2" charset="2"/>
              <a:buNone/>
            </a:pPr>
            <a:endParaRPr kumimoji="1" lang="en-US" altLang="zh-CN"/>
          </a:p>
          <a:p>
            <a:pPr eaLnBrk="1" hangingPunct="1">
              <a:buFont typeface="Wingdings" panose="05000000000000000000" pitchFamily="2" charset="2"/>
              <a:buNone/>
            </a:pPr>
            <a:endParaRPr kumimoji="1" lang="en-US" altLang="zh-CN"/>
          </a:p>
          <a:p>
            <a:pPr eaLnBrk="1" hangingPunct="1">
              <a:buFont typeface="Wingdings" panose="05000000000000000000" pitchFamily="2" charset="2"/>
              <a:buNone/>
            </a:pPr>
            <a:endParaRPr kumimoji="1" lang="en-US" altLang="zh-CN"/>
          </a:p>
          <a:p>
            <a:pPr eaLnBrk="1" hangingPunct="1">
              <a:buFont typeface="Wingdings" panose="05000000000000000000" pitchFamily="2" charset="2"/>
              <a:buNone/>
            </a:pPr>
            <a:endParaRPr kumimoji="1" lang="en-US" altLang="zh-CN"/>
          </a:p>
          <a:p>
            <a:pPr eaLnBrk="1" hangingPunct="1">
              <a:buFont typeface="Wingdings" panose="05000000000000000000" pitchFamily="2" charset="2"/>
              <a:buNone/>
            </a:pPr>
            <a:r>
              <a:rPr kumimoji="1" lang="zh-CN" altLang="en-US"/>
              <a:t>借助多项式乘法函数</a:t>
            </a:r>
            <a:r>
              <a:rPr kumimoji="1" lang="en-US" altLang="zh-CN"/>
              <a:t>conv</a:t>
            </a:r>
            <a:r>
              <a:rPr kumimoji="1" lang="zh-CN" altLang="en-US"/>
              <a:t>来处理：</a:t>
            </a:r>
            <a:endParaRPr kumimoji="1" lang="zh-CN" altLang="en-US"/>
          </a:p>
          <a:p>
            <a:pPr eaLnBrk="1" hangingPunct="1">
              <a:buFont typeface="Wingdings" panose="05000000000000000000" pitchFamily="2" charset="2"/>
              <a:buNone/>
            </a:pPr>
            <a:r>
              <a:rPr kumimoji="1" lang="en-US" altLang="zh-CN"/>
              <a:t>num=4*conv([1,2],conv([1,6,6],[1,6,6]));</a:t>
            </a:r>
            <a:endParaRPr kumimoji="1" lang="en-US" altLang="zh-CN"/>
          </a:p>
          <a:p>
            <a:pPr eaLnBrk="1" hangingPunct="1">
              <a:buFont typeface="Wingdings" panose="05000000000000000000" pitchFamily="2" charset="2"/>
              <a:buNone/>
            </a:pPr>
            <a:r>
              <a:rPr kumimoji="1" lang="en-US" altLang="zh-CN"/>
              <a:t>den=conv([1,0],conv([1,1],conv([1,1],conv([1,1],[1,3,2,5]))));</a:t>
            </a:r>
            <a:endParaRPr kumimoji="1" lang="en-US" altLang="zh-CN"/>
          </a:p>
        </p:txBody>
      </p:sp>
      <p:graphicFrame>
        <p:nvGraphicFramePr>
          <p:cNvPr id="78852" name="对象 1"/>
          <p:cNvGraphicFramePr>
            <a:graphicFrameLocks noChangeAspect="1"/>
          </p:cNvGraphicFramePr>
          <p:nvPr/>
        </p:nvGraphicFramePr>
        <p:xfrm>
          <a:off x="3359150" y="1844676"/>
          <a:ext cx="4637088" cy="1008063"/>
        </p:xfrm>
        <a:graphic>
          <a:graphicData uri="http://schemas.openxmlformats.org/presentationml/2006/ole">
            <mc:AlternateContent xmlns:mc="http://schemas.openxmlformats.org/markup-compatibility/2006">
              <mc:Choice xmlns:v="urn:schemas-microsoft-com:vml" Requires="v">
                <p:oleObj spid="_x0000_s78925" name="Equation" r:id="rId1" imgW="2044700" imgH="444500" progId="Equation.DSMT4">
                  <p:embed/>
                </p:oleObj>
              </mc:Choice>
              <mc:Fallback>
                <p:oleObj name="Equation" r:id="rId1" imgW="2044700" imgH="4445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1844676"/>
                        <a:ext cx="463708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8"/>
          <p:cNvSpPr>
            <a:spLocks noGrp="1" noChangeArrowheads="1"/>
          </p:cNvSpPr>
          <p:nvPr>
            <p:ph type="title"/>
          </p:nvPr>
        </p:nvSpPr>
        <p:spPr/>
        <p:txBody>
          <a:bodyPr/>
          <a:lstStyle/>
          <a:p>
            <a:pPr eaLnBrk="1" hangingPunct="1"/>
            <a:r>
              <a:rPr kumimoji="1" lang="zh-CN" altLang="en-US"/>
              <a:t>零极点增益模型</a:t>
            </a:r>
            <a:endParaRPr kumimoji="1" lang="zh-CN" altLang="en-US"/>
          </a:p>
        </p:txBody>
      </p:sp>
      <p:sp>
        <p:nvSpPr>
          <p:cNvPr id="79875" name="Rectangle 9"/>
          <p:cNvSpPr>
            <a:spLocks noGrp="1" noChangeArrowheads="1"/>
          </p:cNvSpPr>
          <p:nvPr>
            <p:ph idx="1"/>
          </p:nvPr>
        </p:nvSpPr>
        <p:spPr/>
        <p:txBody>
          <a:bodyPr/>
          <a:lstStyle/>
          <a:p>
            <a:pPr eaLnBrk="1" hangingPunct="1"/>
            <a:endParaRPr lang="en-US" altLang="zh-CN" sz="2800" dirty="0"/>
          </a:p>
          <a:p>
            <a:pPr eaLnBrk="1" hangingPunct="1"/>
            <a:endParaRPr lang="en-US" altLang="zh-CN" sz="2800" dirty="0"/>
          </a:p>
          <a:p>
            <a:pPr eaLnBrk="1" hangingPunct="1"/>
            <a:endParaRPr lang="en-US" altLang="zh-CN" sz="2800" dirty="0"/>
          </a:p>
          <a:p>
            <a:pPr eaLnBrk="1" hangingPunct="1">
              <a:buFont typeface="Wingdings" panose="05000000000000000000" pitchFamily="2" charset="2"/>
              <a:buNone/>
            </a:pPr>
            <a:r>
              <a:rPr lang="en-US" altLang="zh-CN" sz="2800" dirty="0"/>
              <a:t>K</a:t>
            </a:r>
            <a:r>
              <a:rPr lang="zh-CN" altLang="en-US" sz="2800" dirty="0"/>
              <a:t>为系统增益，</a:t>
            </a:r>
            <a:r>
              <a:rPr lang="en-US" altLang="zh-CN" sz="2800" dirty="0"/>
              <a:t>z</a:t>
            </a:r>
            <a:r>
              <a:rPr lang="en-US" altLang="zh-CN" sz="2800" baseline="-25000" dirty="0"/>
              <a:t>i</a:t>
            </a:r>
            <a:r>
              <a:rPr lang="zh-CN" altLang="en-US" sz="2800" dirty="0"/>
              <a:t>为零点，</a:t>
            </a:r>
            <a:r>
              <a:rPr lang="en-US" altLang="zh-CN" sz="2800" dirty="0" err="1"/>
              <a:t>p</a:t>
            </a:r>
            <a:r>
              <a:rPr lang="en-US" altLang="zh-CN" sz="2800" baseline="-25000" dirty="0" err="1"/>
              <a:t>j</a:t>
            </a:r>
            <a:r>
              <a:rPr lang="zh-CN" altLang="en-US" sz="2800" dirty="0"/>
              <a:t>为极点。</a:t>
            </a:r>
            <a:endParaRPr lang="zh-CN" altLang="en-US" sz="2800" dirty="0"/>
          </a:p>
          <a:p>
            <a:pPr eaLnBrk="1" hangingPunct="1">
              <a:buFont typeface="Wingdings" panose="05000000000000000000" pitchFamily="2" charset="2"/>
              <a:buNone/>
            </a:pPr>
            <a:r>
              <a:rPr lang="zh-CN" altLang="en-US" sz="2800" dirty="0"/>
              <a:t>零极点增益模型用</a:t>
            </a:r>
            <a:r>
              <a:rPr lang="en-US" altLang="zh-CN" sz="2800" dirty="0"/>
              <a:t>[</a:t>
            </a:r>
            <a:r>
              <a:rPr lang="en-US" altLang="zh-CN" sz="2800" dirty="0" err="1"/>
              <a:t>z,p,K</a:t>
            </a:r>
            <a:r>
              <a:rPr lang="en-US" altLang="zh-CN" sz="2800" dirty="0"/>
              <a:t>]</a:t>
            </a:r>
            <a:r>
              <a:rPr lang="zh-CN" altLang="en-US" sz="2800" dirty="0"/>
              <a:t>矢量组表示，即：</a:t>
            </a:r>
            <a:endParaRPr lang="zh-CN" altLang="en-US" sz="2800" dirty="0"/>
          </a:p>
          <a:p>
            <a:pPr eaLnBrk="1" hangingPunct="1">
              <a:buFont typeface="Wingdings" panose="05000000000000000000" pitchFamily="2" charset="2"/>
              <a:buNone/>
            </a:pPr>
            <a:r>
              <a:rPr lang="zh-CN" altLang="en-US" sz="2800" dirty="0"/>
              <a:t>	</a:t>
            </a:r>
            <a:r>
              <a:rPr lang="en-US" altLang="zh-CN" sz="2800" dirty="0"/>
              <a:t>z=[z</a:t>
            </a:r>
            <a:r>
              <a:rPr lang="en-US" altLang="zh-CN" sz="2800" baseline="-25000" dirty="0"/>
              <a:t>1</a:t>
            </a:r>
            <a:r>
              <a:rPr lang="en-US" altLang="zh-CN" sz="2800" dirty="0"/>
              <a:t>,z</a:t>
            </a:r>
            <a:r>
              <a:rPr lang="en-US" altLang="zh-CN" sz="2800" baseline="-25000" dirty="0"/>
              <a:t>2</a:t>
            </a:r>
            <a:r>
              <a:rPr lang="en-US" altLang="zh-CN" sz="2800" dirty="0"/>
              <a:t>,</a:t>
            </a:r>
            <a:r>
              <a:rPr lang="en-US" altLang="zh-CN" sz="2800" dirty="0">
                <a:latin typeface="Arial" panose="020B0604020202020204" pitchFamily="34" charset="0"/>
              </a:rPr>
              <a:t>…</a:t>
            </a:r>
            <a:r>
              <a:rPr lang="en-US" altLang="zh-CN" sz="2800" dirty="0"/>
              <a:t>,</a:t>
            </a:r>
            <a:r>
              <a:rPr lang="en-US" altLang="zh-CN" sz="2800" dirty="0" err="1"/>
              <a:t>z</a:t>
            </a:r>
            <a:r>
              <a:rPr lang="en-US" altLang="zh-CN" sz="2800" baseline="-25000" dirty="0" err="1"/>
              <a:t>m</a:t>
            </a:r>
            <a:r>
              <a:rPr lang="en-US" altLang="zh-CN" sz="2800" dirty="0"/>
              <a:t>]</a:t>
            </a:r>
            <a:r>
              <a:rPr lang="en-US" altLang="zh-CN" sz="2800" dirty="0">
                <a:latin typeface="Arial" panose="020B0604020202020204" pitchFamily="34" charset="0"/>
              </a:rPr>
              <a:t>’</a:t>
            </a:r>
            <a:endParaRPr lang="en-US" altLang="zh-CN" sz="2800" dirty="0"/>
          </a:p>
          <a:p>
            <a:pPr eaLnBrk="1" hangingPunct="1">
              <a:buFont typeface="Wingdings" panose="05000000000000000000" pitchFamily="2" charset="2"/>
              <a:buNone/>
            </a:pPr>
            <a:r>
              <a:rPr lang="en-US" altLang="zh-CN" sz="2800" dirty="0"/>
              <a:t>	p=[p</a:t>
            </a:r>
            <a:r>
              <a:rPr lang="en-US" altLang="zh-CN" sz="2800" baseline="-25000" dirty="0"/>
              <a:t>1</a:t>
            </a:r>
            <a:r>
              <a:rPr lang="en-US" altLang="zh-CN" sz="2800" dirty="0"/>
              <a:t>,p</a:t>
            </a:r>
            <a:r>
              <a:rPr lang="en-US" altLang="zh-CN" sz="2800" baseline="-25000" dirty="0"/>
              <a:t>2</a:t>
            </a:r>
            <a:r>
              <a:rPr lang="en-US" altLang="zh-CN" sz="2800" dirty="0"/>
              <a:t>,...,</a:t>
            </a:r>
            <a:r>
              <a:rPr lang="en-US" altLang="zh-CN" sz="2800" dirty="0" err="1"/>
              <a:t>p</a:t>
            </a:r>
            <a:r>
              <a:rPr lang="en-US" altLang="zh-CN" sz="2800" baseline="-25000" dirty="0" err="1"/>
              <a:t>n</a:t>
            </a:r>
            <a:r>
              <a:rPr lang="en-US" altLang="zh-CN" sz="2800" dirty="0"/>
              <a:t>]</a:t>
            </a:r>
            <a:r>
              <a:rPr lang="en-US" altLang="zh-CN" sz="2800" dirty="0">
                <a:latin typeface="Arial" panose="020B0604020202020204" pitchFamily="34" charset="0"/>
              </a:rPr>
              <a:t>’</a:t>
            </a:r>
            <a:endParaRPr lang="en-US" altLang="zh-CN" sz="2800" dirty="0"/>
          </a:p>
          <a:p>
            <a:pPr eaLnBrk="1" hangingPunct="1">
              <a:buFont typeface="Wingdings" panose="05000000000000000000" pitchFamily="2" charset="2"/>
              <a:buNone/>
            </a:pPr>
            <a:r>
              <a:rPr lang="en-US" altLang="zh-CN" sz="2800" dirty="0"/>
              <a:t>	K=[k]</a:t>
            </a:r>
            <a:endParaRPr lang="en-US" altLang="zh-CN" sz="2800" dirty="0"/>
          </a:p>
          <a:p>
            <a:pPr eaLnBrk="1" hangingPunct="1">
              <a:buFont typeface="Wingdings" panose="05000000000000000000" pitchFamily="2" charset="2"/>
              <a:buNone/>
            </a:pPr>
            <a:r>
              <a:rPr lang="zh-CN" altLang="en-US" sz="2800" dirty="0"/>
              <a:t>注意：这里的零点、极点都是列向量表示</a:t>
            </a:r>
            <a:endParaRPr lang="zh-CN" altLang="en-US" sz="2800" dirty="0"/>
          </a:p>
        </p:txBody>
      </p:sp>
      <p:graphicFrame>
        <p:nvGraphicFramePr>
          <p:cNvPr id="79876" name="对象 1"/>
          <p:cNvGraphicFramePr>
            <a:graphicFrameLocks noChangeAspect="1"/>
          </p:cNvGraphicFramePr>
          <p:nvPr/>
        </p:nvGraphicFramePr>
        <p:xfrm>
          <a:off x="2855640" y="1412776"/>
          <a:ext cx="5335588" cy="1079500"/>
        </p:xfrm>
        <a:graphic>
          <a:graphicData uri="http://schemas.openxmlformats.org/presentationml/2006/ole">
            <mc:AlternateContent xmlns:mc="http://schemas.openxmlformats.org/markup-compatibility/2006">
              <mc:Choice xmlns:v="urn:schemas-microsoft-com:vml" Requires="v">
                <p:oleObj spid="_x0000_s79950" name="Equation" r:id="rId1" imgW="2133600" imgH="431800" progId="Equation.DSMT4">
                  <p:embed/>
                </p:oleObj>
              </mc:Choice>
              <mc:Fallback>
                <p:oleObj name="Equation" r:id="rId1" imgW="2133600" imgH="4318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1412776"/>
                        <a:ext cx="53355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kumimoji="1" lang="zh-CN" altLang="en-US"/>
              <a:t>零极点增益模型</a:t>
            </a:r>
            <a:endParaRPr kumimoji="1" lang="zh-CN" altLang="en-US"/>
          </a:p>
        </p:txBody>
      </p:sp>
      <p:sp>
        <p:nvSpPr>
          <p:cNvPr id="72707" name="Rectangle 3"/>
          <p:cNvSpPr>
            <a:spLocks noGrp="1" noChangeArrowheads="1"/>
          </p:cNvSpPr>
          <p:nvPr>
            <p:ph idx="1"/>
          </p:nvPr>
        </p:nvSpPr>
        <p:spPr/>
        <p:txBody>
          <a:bodyPr/>
          <a:lstStyle/>
          <a:p>
            <a:pPr eaLnBrk="1" hangingPunct="1"/>
            <a:endParaRPr kumimoji="1" lang="en-US" altLang="zh-CN" dirty="0"/>
          </a:p>
          <a:p>
            <a:pPr eaLnBrk="1" hangingPunct="1"/>
            <a:endParaRPr kumimoji="1" lang="en-US" altLang="zh-CN" dirty="0"/>
          </a:p>
          <a:p>
            <a:pPr eaLnBrk="1" hangingPunct="1"/>
            <a:endParaRPr kumimoji="1" lang="en-US" altLang="zh-CN" dirty="0"/>
          </a:p>
          <a:p>
            <a:pPr eaLnBrk="1" hangingPunct="1">
              <a:buFont typeface="Wingdings" panose="05000000000000000000" pitchFamily="2" charset="2"/>
              <a:buNone/>
            </a:pPr>
            <a:endParaRPr kumimoji="1" lang="en-US" altLang="zh-CN" dirty="0"/>
          </a:p>
          <a:p>
            <a:pPr eaLnBrk="1" hangingPunct="1">
              <a:buFont typeface="Wingdings" panose="05000000000000000000" pitchFamily="2" charset="2"/>
              <a:buNone/>
            </a:pPr>
            <a:r>
              <a:rPr kumimoji="1" lang="en-US" altLang="zh-CN" dirty="0"/>
              <a:t>z =[ 0 -6   -5]</a:t>
            </a:r>
            <a:r>
              <a:rPr kumimoji="1" lang="en-US" altLang="zh-CN" dirty="0">
                <a:latin typeface="Arial" panose="020B0604020202020204" pitchFamily="34" charset="0"/>
              </a:rPr>
              <a:t>’</a:t>
            </a:r>
            <a:endParaRPr kumimoji="1" lang="en-US" altLang="zh-CN" dirty="0"/>
          </a:p>
          <a:p>
            <a:pPr eaLnBrk="1" hangingPunct="1">
              <a:buFont typeface="Wingdings" panose="05000000000000000000" pitchFamily="2" charset="2"/>
              <a:buNone/>
            </a:pPr>
            <a:r>
              <a:rPr kumimoji="1" lang="en-US" altLang="zh-CN" dirty="0"/>
              <a:t>p = [ -3+4i    -3-4i    -2    -1]</a:t>
            </a:r>
            <a:r>
              <a:rPr kumimoji="1" lang="en-US" altLang="zh-CN" dirty="0">
                <a:latin typeface="Arial" panose="020B0604020202020204" pitchFamily="34" charset="0"/>
              </a:rPr>
              <a:t>’</a:t>
            </a:r>
            <a:endParaRPr kumimoji="1" lang="en-US" altLang="zh-CN" dirty="0"/>
          </a:p>
          <a:p>
            <a:pPr eaLnBrk="1" hangingPunct="1">
              <a:buFont typeface="Wingdings" panose="05000000000000000000" pitchFamily="2" charset="2"/>
              <a:buNone/>
            </a:pPr>
            <a:r>
              <a:rPr kumimoji="1" lang="en-US" altLang="zh-CN" dirty="0"/>
              <a:t>k = 0.5</a:t>
            </a:r>
            <a:endParaRPr lang="en-US" altLang="zh-CN" dirty="0"/>
          </a:p>
        </p:txBody>
      </p:sp>
      <p:graphicFrame>
        <p:nvGraphicFramePr>
          <p:cNvPr id="80900" name="对象 1"/>
          <p:cNvGraphicFramePr>
            <a:graphicFrameLocks noChangeAspect="1"/>
          </p:cNvGraphicFramePr>
          <p:nvPr/>
        </p:nvGraphicFramePr>
        <p:xfrm>
          <a:off x="2711450" y="1773239"/>
          <a:ext cx="6223000" cy="935037"/>
        </p:xfrm>
        <a:graphic>
          <a:graphicData uri="http://schemas.openxmlformats.org/presentationml/2006/ole">
            <mc:AlternateContent xmlns:mc="http://schemas.openxmlformats.org/markup-compatibility/2006">
              <mc:Choice xmlns:v="urn:schemas-microsoft-com:vml" Requires="v">
                <p:oleObj spid="_x0000_s80973" name="Equation" r:id="rId1" imgW="2781300" imgH="419100" progId="Equation.DSMT4">
                  <p:embed/>
                </p:oleObj>
              </mc:Choice>
              <mc:Fallback>
                <p:oleObj name="Equation" r:id="rId1" imgW="2781300" imgH="4191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1773239"/>
                        <a:ext cx="62230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8"/>
          <p:cNvSpPr>
            <a:spLocks noGrp="1" noChangeArrowheads="1"/>
          </p:cNvSpPr>
          <p:nvPr>
            <p:ph type="title"/>
          </p:nvPr>
        </p:nvSpPr>
        <p:spPr/>
        <p:txBody>
          <a:bodyPr/>
          <a:lstStyle/>
          <a:p>
            <a:r>
              <a:rPr lang="zh-CN" altLang="en-US" dirty="0"/>
              <a:t>状态方程</a:t>
            </a:r>
            <a:endParaRPr lang="zh-CN" altLang="en-US" dirty="0"/>
          </a:p>
        </p:txBody>
      </p:sp>
      <p:sp>
        <p:nvSpPr>
          <p:cNvPr id="104451" name="Rectangle 9"/>
          <p:cNvSpPr>
            <a:spLocks noGrp="1" noChangeArrowheads="1"/>
          </p:cNvSpPr>
          <p:nvPr>
            <p:ph idx="1"/>
          </p:nvPr>
        </p:nvSpPr>
        <p:spPr/>
        <p:txBody>
          <a:bodyPr/>
          <a:lstStyle/>
          <a:p>
            <a:r>
              <a:rPr lang="zh-CN" altLang="en-US" dirty="0"/>
              <a:t>上两种系统描述，关注的是输入</a:t>
            </a:r>
            <a:r>
              <a:rPr lang="en-US" altLang="zh-CN" dirty="0"/>
              <a:t>/</a:t>
            </a:r>
            <a:r>
              <a:rPr lang="zh-CN" altLang="en-US" dirty="0"/>
              <a:t>输出的关系描述，状态变量描述法同时关注系统状态变量的变化过程，以及与输入、输出信号的关系。</a:t>
            </a:r>
            <a:endParaRPr lang="zh-CN" altLang="en-US" dirty="0"/>
          </a:p>
          <a:p>
            <a:r>
              <a:rPr lang="zh-CN" altLang="en-US" dirty="0"/>
              <a:t>系统的状态变量描述法用状态方程和输出方程来描述系统，可以提供更加丰富的系统信息。</a:t>
            </a:r>
            <a:endParaRPr lang="en-US" altLang="zh-CN" dirty="0"/>
          </a:p>
          <a:p>
            <a:endParaRPr lang="en-US" altLang="zh-CN" dirty="0">
              <a:solidFill>
                <a:srgbClr val="000000"/>
              </a:solidFill>
            </a:endParaRPr>
          </a:p>
          <a:p>
            <a:endParaRPr lang="zh-CN" altLang="en-US" dirty="0">
              <a:solidFill>
                <a:srgbClr val="000000"/>
              </a:solidFill>
            </a:endParaRPr>
          </a:p>
          <a:p>
            <a:endParaRPr lang="zh-CN" altLang="en-US"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状态方程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状态方程：</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𝒙</m:t>
                        </m:r>
                      </m:e>
                    </m:acc>
                    <m:r>
                      <a:rPr lang="en-US" altLang="zh-CN" i="1">
                        <a:latin typeface="Cambria Math" panose="02040503050406030204" pitchFamily="18" charset="0"/>
                      </a:rPr>
                      <m:t>=</m:t>
                    </m:r>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𝑩𝒖</m:t>
                    </m:r>
                  </m:oMath>
                </a14:m>
                <a:endParaRPr lang="zh-CN" altLang="en-US" dirty="0"/>
              </a:p>
              <a:p>
                <a:pPr lvl="1"/>
                <a:r>
                  <a:rPr lang="zh-CN" altLang="en-US" dirty="0">
                    <a:solidFill>
                      <a:srgbClr val="000000"/>
                    </a:solidFill>
                  </a:rPr>
                  <a:t>其中</a:t>
                </a:r>
                <a14:m>
                  <m:oMath xmlns:m="http://schemas.openxmlformats.org/officeDocument/2006/math">
                    <m:r>
                      <a:rPr lang="en-US" altLang="zh-CN" i="1">
                        <a:solidFill>
                          <a:srgbClr val="000000"/>
                        </a:solidFill>
                        <a:latin typeface="Cambria Math" panose="02040503050406030204" pitchFamily="18" charset="0"/>
                      </a:rPr>
                      <m:t>𝒙</m:t>
                    </m:r>
                  </m:oMath>
                </a14:m>
                <a:r>
                  <a:rPr lang="zh-CN" altLang="en-US" dirty="0">
                    <a:solidFill>
                      <a:srgbClr val="000000"/>
                    </a:solidFill>
                  </a:rPr>
                  <a:t>为系统状态变量，</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en-US" altLang="zh-CN" i="1">
                            <a:solidFill>
                              <a:srgbClr val="000000"/>
                            </a:solidFill>
                            <a:latin typeface="Cambria Math" panose="02040503050406030204" pitchFamily="18" charset="0"/>
                          </a:rPr>
                          <m:t>𝒙</m:t>
                        </m:r>
                      </m:e>
                    </m:acc>
                  </m:oMath>
                </a14:m>
                <a:r>
                  <a:rPr lang="zh-CN" altLang="en-US" dirty="0">
                    <a:solidFill>
                      <a:srgbClr val="000000"/>
                    </a:solidFill>
                  </a:rPr>
                  <a:t>表示状态变量的一阶微分，</a:t>
                </a:r>
                <a14:m>
                  <m:oMath xmlns:m="http://schemas.openxmlformats.org/officeDocument/2006/math">
                    <m:r>
                      <a:rPr lang="en-US" altLang="zh-CN" i="1">
                        <a:solidFill>
                          <a:srgbClr val="000000"/>
                        </a:solidFill>
                        <a:latin typeface="Cambria Math" panose="02040503050406030204" pitchFamily="18" charset="0"/>
                      </a:rPr>
                      <m:t>𝒖</m:t>
                    </m:r>
                  </m:oMath>
                </a14:m>
                <a:r>
                  <a:rPr lang="zh-CN" altLang="en-US" dirty="0">
                    <a:solidFill>
                      <a:srgbClr val="000000"/>
                    </a:solidFill>
                  </a:rPr>
                  <a:t>为系统输入信号，</a:t>
                </a:r>
                <a14:m>
                  <m:oMath xmlns:m="http://schemas.openxmlformats.org/officeDocument/2006/math">
                    <m:r>
                      <a:rPr lang="en-US" altLang="zh-CN"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oMath>
                </a14:m>
                <a:r>
                  <a:rPr lang="en-US" altLang="zh-CN" dirty="0">
                    <a:solidFill>
                      <a:srgbClr val="000000"/>
                    </a:solidFill>
                  </a:rPr>
                  <a:t>B</a:t>
                </a:r>
                <a:r>
                  <a:rPr lang="zh-CN" altLang="en-US" dirty="0">
                    <a:solidFill>
                      <a:srgbClr val="000000"/>
                    </a:solidFill>
                  </a:rPr>
                  <a:t>分别为状态方程系数矩阵</a:t>
                </a:r>
                <a:endParaRPr lang="en-US" altLang="zh-CN" dirty="0">
                  <a:solidFill>
                    <a:srgbClr val="000000"/>
                  </a:solidFill>
                </a:endParaRPr>
              </a:p>
              <a:p>
                <a:r>
                  <a:rPr lang="zh-CN" altLang="en-US" dirty="0">
                    <a:solidFill>
                      <a:srgbClr val="000000"/>
                    </a:solidFill>
                  </a:rPr>
                  <a:t>输出方程为：</a:t>
                </a:r>
                <a14:m>
                  <m:oMath xmlns:m="http://schemas.openxmlformats.org/officeDocument/2006/math">
                    <m:r>
                      <a:rPr lang="en-US" altLang="zh-CN" i="1">
                        <a:solidFill>
                          <a:srgbClr val="000000"/>
                        </a:solidFill>
                        <a:latin typeface="Cambria Math" panose="02040503050406030204" pitchFamily="18" charset="0"/>
                      </a:rPr>
                      <m:t>𝒚</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𝑪𝒙</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𝑫𝒖</m:t>
                    </m:r>
                  </m:oMath>
                </a14:m>
                <a:endParaRPr lang="en-US" altLang="zh-CN" dirty="0">
                  <a:solidFill>
                    <a:srgbClr val="000000"/>
                  </a:solidFill>
                </a:endParaRPr>
              </a:p>
              <a:p>
                <a:pPr lvl="1"/>
                <a:r>
                  <a:rPr lang="zh-CN" altLang="en-US" dirty="0">
                    <a:solidFill>
                      <a:srgbClr val="000000"/>
                    </a:solidFill>
                  </a:rPr>
                  <a:t>其中</a:t>
                </a:r>
                <a14:m>
                  <m:oMath xmlns:m="http://schemas.openxmlformats.org/officeDocument/2006/math">
                    <m:r>
                      <a:rPr lang="en-US" altLang="zh-CN" i="1">
                        <a:solidFill>
                          <a:srgbClr val="000000"/>
                        </a:solidFill>
                        <a:latin typeface="Cambria Math" panose="02040503050406030204" pitchFamily="18" charset="0"/>
                      </a:rPr>
                      <m:t>𝒚</m:t>
                    </m:r>
                  </m:oMath>
                </a14:m>
                <a:r>
                  <a:rPr lang="zh-CN" altLang="en-US" dirty="0">
                    <a:solidFill>
                      <a:srgbClr val="000000"/>
                    </a:solidFill>
                  </a:rPr>
                  <a:t>为系统输出变量，</a:t>
                </a:r>
                <a14:m>
                  <m:oMath xmlns:m="http://schemas.openxmlformats.org/officeDocument/2006/math">
                    <m:r>
                      <a:rPr lang="en-US" altLang="zh-CN"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𝑫</m:t>
                    </m:r>
                  </m:oMath>
                </a14:m>
                <a:r>
                  <a:rPr lang="zh-CN" altLang="en-US" dirty="0">
                    <a:solidFill>
                      <a:srgbClr val="000000"/>
                    </a:solidFill>
                  </a:rPr>
                  <a:t>分别为输出方程系数矩阵</a:t>
                </a:r>
                <a:endParaRPr lang="zh-CN" altLang="en-US" dirty="0">
                  <a:solidFill>
                    <a:srgbClr val="000000"/>
                  </a:solidFill>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title"/>
          </p:nvPr>
        </p:nvSpPr>
        <p:spPr/>
        <p:txBody>
          <a:bodyPr/>
          <a:lstStyle/>
          <a:p>
            <a:pPr eaLnBrk="1" hangingPunct="1"/>
            <a:r>
              <a:rPr lang="zh-CN" altLang="en-US"/>
              <a:t>状态空间描述</a:t>
            </a:r>
            <a:endParaRPr lang="zh-CN" altLang="en-US"/>
          </a:p>
        </p:txBody>
      </p:sp>
      <p:sp>
        <p:nvSpPr>
          <p:cNvPr id="75779" name="Rectangle 13"/>
          <p:cNvSpPr>
            <a:spLocks noGrp="1" noChangeArrowheads="1"/>
          </p:cNvSpPr>
          <p:nvPr>
            <p:ph idx="1"/>
          </p:nvPr>
        </p:nvSpPr>
        <p:spPr/>
        <p:txBody>
          <a:bodyPr/>
          <a:lstStyle/>
          <a:p>
            <a:pPr eaLnBrk="1" hangingPunct="1">
              <a:lnSpc>
                <a:spcPct val="90000"/>
              </a:lnSpc>
            </a:pPr>
            <a:endParaRPr kumimoji="1" lang="en-US" altLang="zh-CN" sz="2800" dirty="0"/>
          </a:p>
          <a:p>
            <a:pPr eaLnBrk="1" hangingPunct="1">
              <a:lnSpc>
                <a:spcPct val="90000"/>
              </a:lnSpc>
            </a:pPr>
            <a:endParaRPr kumimoji="1" lang="en-US" altLang="zh-CN" sz="2800" dirty="0"/>
          </a:p>
          <a:p>
            <a:pPr eaLnBrk="1" hangingPunct="1">
              <a:lnSpc>
                <a:spcPct val="90000"/>
              </a:lnSpc>
            </a:pPr>
            <a:endParaRPr kumimoji="1" lang="en-US" altLang="zh-CN" sz="2800" dirty="0"/>
          </a:p>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endParaRPr kumimoji="1" lang="en-US" altLang="zh-CN" sz="2800" dirty="0"/>
          </a:p>
          <a:p>
            <a:pPr eaLnBrk="1" hangingPunct="1">
              <a:lnSpc>
                <a:spcPct val="90000"/>
              </a:lnSpc>
              <a:buFont typeface="Wingdings" panose="05000000000000000000" pitchFamily="2" charset="2"/>
              <a:buNone/>
            </a:pPr>
            <a:r>
              <a:rPr kumimoji="1" lang="en-US" altLang="zh-CN" sz="2800" dirty="0"/>
              <a:t>A=[1 6 9 10; 3 12 6 8; 4 7 9 11; 5 12 13 14];</a:t>
            </a:r>
            <a:endParaRPr kumimoji="1" lang="en-US" altLang="zh-CN" sz="2800" dirty="0"/>
          </a:p>
          <a:p>
            <a:pPr eaLnBrk="1" hangingPunct="1">
              <a:lnSpc>
                <a:spcPct val="90000"/>
              </a:lnSpc>
              <a:buFont typeface="Wingdings" panose="05000000000000000000" pitchFamily="2" charset="2"/>
              <a:buNone/>
            </a:pPr>
            <a:r>
              <a:rPr kumimoji="1" lang="en-US" altLang="zh-CN" sz="2800" dirty="0"/>
              <a:t>B=[4 6; 2 4; 2 2; 1 0];</a:t>
            </a:r>
            <a:endParaRPr kumimoji="1" lang="en-US" altLang="zh-CN" sz="2800" dirty="0"/>
          </a:p>
          <a:p>
            <a:pPr eaLnBrk="1" hangingPunct="1">
              <a:lnSpc>
                <a:spcPct val="90000"/>
              </a:lnSpc>
              <a:buFont typeface="Wingdings" panose="05000000000000000000" pitchFamily="2" charset="2"/>
              <a:buNone/>
            </a:pPr>
            <a:r>
              <a:rPr kumimoji="1" lang="en-US" altLang="zh-CN" sz="2800" dirty="0"/>
              <a:t>C=[0 0 2 1; 8 0 2 2]; </a:t>
            </a:r>
            <a:endParaRPr kumimoji="1" lang="en-US" altLang="zh-CN" sz="2800" dirty="0"/>
          </a:p>
          <a:p>
            <a:pPr eaLnBrk="1" hangingPunct="1">
              <a:lnSpc>
                <a:spcPct val="90000"/>
              </a:lnSpc>
              <a:buFont typeface="Wingdings" panose="05000000000000000000" pitchFamily="2" charset="2"/>
              <a:buNone/>
            </a:pPr>
            <a:r>
              <a:rPr kumimoji="1" lang="en-US" altLang="zh-CN" sz="2800" dirty="0"/>
              <a:t>D=zeros(2,2);</a:t>
            </a:r>
            <a:endParaRPr lang="en-US" altLang="zh-CN" sz="2800" dirty="0"/>
          </a:p>
        </p:txBody>
      </p:sp>
      <p:graphicFrame>
        <p:nvGraphicFramePr>
          <p:cNvPr id="83972" name="对象 1"/>
          <p:cNvGraphicFramePr>
            <a:graphicFrameLocks noChangeAspect="1"/>
          </p:cNvGraphicFramePr>
          <p:nvPr/>
        </p:nvGraphicFramePr>
        <p:xfrm>
          <a:off x="3648075" y="1341439"/>
          <a:ext cx="3562350" cy="2389187"/>
        </p:xfrm>
        <a:graphic>
          <a:graphicData uri="http://schemas.openxmlformats.org/presentationml/2006/ole">
            <mc:AlternateContent xmlns:mc="http://schemas.openxmlformats.org/markup-compatibility/2006">
              <mc:Choice xmlns:v="urn:schemas-microsoft-com:vml" Requires="v">
                <p:oleObj spid="_x0000_s84045" name="Equation" r:id="rId1" imgW="2082800" imgH="1397000" progId="Equation.DSMT4">
                  <p:embed/>
                </p:oleObj>
              </mc:Choice>
              <mc:Fallback>
                <p:oleObj name="Equation" r:id="rId1" imgW="2082800" imgH="13970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075" y="1341439"/>
                        <a:ext cx="3562350"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a:t>三种模型间的相互转换</a:t>
            </a:r>
            <a:endParaRPr lang="zh-CN" altLang="en-US"/>
          </a:p>
        </p:txBody>
      </p:sp>
      <p:sp>
        <p:nvSpPr>
          <p:cNvPr id="84995" name="Rectangle 3"/>
          <p:cNvSpPr>
            <a:spLocks noGrp="1" noChangeArrowheads="1"/>
          </p:cNvSpPr>
          <p:nvPr>
            <p:ph idx="1"/>
          </p:nvPr>
        </p:nvSpPr>
        <p:spPr/>
        <p:txBody>
          <a:bodyPr/>
          <a:lstStyle/>
          <a:p>
            <a:pPr eaLnBrk="1" hangingPunct="1"/>
            <a:r>
              <a:rPr lang="zh-CN" altLang="en-US"/>
              <a:t>传递函数模型</a:t>
            </a:r>
            <a:r>
              <a:rPr lang="en-US" altLang="zh-CN"/>
              <a:t>(Transfer Function)</a:t>
            </a:r>
            <a:endParaRPr lang="en-US" altLang="zh-CN"/>
          </a:p>
          <a:p>
            <a:pPr eaLnBrk="1" hangingPunct="1"/>
            <a:r>
              <a:rPr lang="zh-CN" altLang="en-US"/>
              <a:t>极零点模型</a:t>
            </a:r>
            <a:r>
              <a:rPr lang="en-US" altLang="zh-CN"/>
              <a:t>(Zero Pole)</a:t>
            </a:r>
            <a:endParaRPr lang="en-US" altLang="zh-CN"/>
          </a:p>
          <a:p>
            <a:pPr eaLnBrk="1" hangingPunct="1"/>
            <a:r>
              <a:rPr lang="zh-CN" altLang="en-US"/>
              <a:t>状态空间模型</a:t>
            </a:r>
            <a:r>
              <a:rPr lang="en-US" altLang="zh-CN"/>
              <a:t>(State Space)</a:t>
            </a:r>
            <a:endParaRPr lang="en-US" altLang="zh-CN"/>
          </a:p>
          <a:p>
            <a:pPr eaLnBrk="1" hangingPunct="1"/>
            <a:r>
              <a:rPr lang="zh-CN" altLang="en-US"/>
              <a:t>三种模型间的转换：</a:t>
            </a:r>
            <a:endParaRPr lang="zh-CN" altLang="en-US"/>
          </a:p>
          <a:p>
            <a:pPr lvl="1" eaLnBrk="1" hangingPunct="1"/>
            <a:r>
              <a:rPr lang="en-US" altLang="zh-CN"/>
              <a:t>tf2zp()</a:t>
            </a:r>
            <a:r>
              <a:rPr lang="zh-CN" altLang="en-US"/>
              <a:t>、</a:t>
            </a:r>
            <a:r>
              <a:rPr lang="en-US" altLang="zh-CN"/>
              <a:t>zp2tf()</a:t>
            </a:r>
            <a:endParaRPr lang="en-US" altLang="zh-CN"/>
          </a:p>
          <a:p>
            <a:pPr lvl="1" eaLnBrk="1" hangingPunct="1"/>
            <a:r>
              <a:rPr lang="en-US" altLang="zh-CN"/>
              <a:t>zp2ss()</a:t>
            </a:r>
            <a:r>
              <a:rPr lang="zh-CN" altLang="en-US"/>
              <a:t>、</a:t>
            </a:r>
            <a:r>
              <a:rPr lang="en-US" altLang="zh-CN"/>
              <a:t>ss2zp()</a:t>
            </a:r>
            <a:endParaRPr lang="en-US" altLang="zh-CN"/>
          </a:p>
          <a:p>
            <a:pPr lvl="1" eaLnBrk="1" hangingPunct="1"/>
            <a:r>
              <a:rPr lang="en-US" altLang="zh-CN"/>
              <a:t>tf2ss()</a:t>
            </a:r>
            <a:r>
              <a:rPr lang="zh-CN" altLang="en-US"/>
              <a:t>、</a:t>
            </a:r>
            <a:r>
              <a:rPr lang="en-US" altLang="zh-CN"/>
              <a:t>ss2tf()</a:t>
            </a:r>
            <a:endParaRPr lang="en-US" altLang="zh-CN"/>
          </a:p>
          <a:p>
            <a:pPr lvl="1" eaLnBrk="1" hangingPunct="1"/>
            <a:endParaRPr lang="en-US" altLang="zh-CN"/>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8"/>
          <p:cNvSpPr>
            <a:spLocks noGrp="1" noChangeArrowheads="1"/>
          </p:cNvSpPr>
          <p:nvPr>
            <p:ph type="title"/>
          </p:nvPr>
        </p:nvSpPr>
        <p:spPr/>
        <p:txBody>
          <a:bodyPr/>
          <a:lstStyle/>
          <a:p>
            <a:pPr eaLnBrk="1" hangingPunct="1"/>
            <a:r>
              <a:rPr lang="zh-CN" altLang="en-US"/>
              <a:t>三种模型间的相互转换</a:t>
            </a:r>
            <a:endParaRPr lang="zh-CN" altLang="en-US"/>
          </a:p>
        </p:txBody>
      </p:sp>
      <p:sp>
        <p:nvSpPr>
          <p:cNvPr id="77827" name="Rectangle 19"/>
          <p:cNvSpPr>
            <a:spLocks noGrp="1" noChangeArrowheads="1"/>
          </p:cNvSpPr>
          <p:nvPr>
            <p:ph idx="1"/>
          </p:nvPr>
        </p:nvSpPr>
        <p:spPr/>
        <p:txBody>
          <a:bodyPr/>
          <a:lstStyle/>
          <a:p>
            <a:pPr eaLnBrk="1" hangingPunct="1"/>
            <a:endParaRPr lang="en-US" altLang="zh-CN" dirty="0"/>
          </a:p>
          <a:p>
            <a:pPr eaLnBrk="1" hangingPunct="1"/>
            <a:endParaRPr lang="en-US" altLang="zh-CN" dirty="0"/>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r>
              <a:rPr lang="en-US" altLang="zh-CN" dirty="0"/>
              <a:t>num=[1,11,30,0];</a:t>
            </a:r>
            <a:endParaRPr lang="en-US" altLang="zh-CN" dirty="0"/>
          </a:p>
          <a:p>
            <a:pPr eaLnBrk="1" hangingPunct="1">
              <a:buFont typeface="Wingdings" panose="05000000000000000000" pitchFamily="2" charset="2"/>
              <a:buNone/>
            </a:pPr>
            <a:r>
              <a:rPr lang="en-US" altLang="zh-CN" dirty="0"/>
              <a:t>den=[1,9,45,87,50];</a:t>
            </a:r>
            <a:endParaRPr lang="en-US" altLang="zh-CN" dirty="0"/>
          </a:p>
          <a:p>
            <a:pPr eaLnBrk="1" hangingPunct="1">
              <a:buFont typeface="Wingdings" panose="05000000000000000000" pitchFamily="2" charset="2"/>
              <a:buNone/>
            </a:pPr>
            <a:r>
              <a:rPr lang="en-US" altLang="zh-CN" dirty="0"/>
              <a:t>[</a:t>
            </a:r>
            <a:r>
              <a:rPr lang="en-US" altLang="zh-CN" dirty="0" err="1"/>
              <a:t>z,p,k</a:t>
            </a:r>
            <a:r>
              <a:rPr lang="en-US" altLang="zh-CN" dirty="0"/>
              <a:t>]=tf2zp(</a:t>
            </a:r>
            <a:r>
              <a:rPr lang="en-US" altLang="zh-CN" dirty="0" err="1"/>
              <a:t>num,den</a:t>
            </a:r>
            <a:r>
              <a:rPr lang="en-US" altLang="zh-CN" dirty="0"/>
              <a:t>)</a:t>
            </a:r>
            <a:endParaRPr lang="en-US" altLang="zh-CN" dirty="0"/>
          </a:p>
          <a:p>
            <a:pPr eaLnBrk="1" hangingPunct="1">
              <a:buFont typeface="Wingdings" panose="05000000000000000000" pitchFamily="2" charset="2"/>
              <a:buNone/>
            </a:pPr>
            <a:r>
              <a:rPr lang="en-US" altLang="zh-CN" dirty="0"/>
              <a:t>[A,B,C,D]=tf2ss(</a:t>
            </a:r>
            <a:r>
              <a:rPr lang="en-US" altLang="zh-CN" dirty="0" err="1"/>
              <a:t>num,den</a:t>
            </a:r>
            <a:r>
              <a:rPr lang="en-US" altLang="zh-CN" dirty="0"/>
              <a:t>)</a:t>
            </a:r>
            <a:endParaRPr lang="en-US" altLang="zh-CN" dirty="0"/>
          </a:p>
        </p:txBody>
      </p:sp>
      <p:graphicFrame>
        <p:nvGraphicFramePr>
          <p:cNvPr id="86020" name="对象 1"/>
          <p:cNvGraphicFramePr>
            <a:graphicFrameLocks noChangeAspect="1"/>
          </p:cNvGraphicFramePr>
          <p:nvPr/>
        </p:nvGraphicFramePr>
        <p:xfrm>
          <a:off x="3143250" y="1773239"/>
          <a:ext cx="5583238" cy="1150937"/>
        </p:xfrm>
        <a:graphic>
          <a:graphicData uri="http://schemas.openxmlformats.org/presentationml/2006/ole">
            <mc:AlternateContent xmlns:mc="http://schemas.openxmlformats.org/markup-compatibility/2006">
              <mc:Choice xmlns:v="urn:schemas-microsoft-com:vml" Requires="v">
                <p:oleObj spid="_x0000_s86093" name="Equation" r:id="rId1" imgW="2032000" imgH="419100" progId="Equation.DSMT4">
                  <p:embed/>
                </p:oleObj>
              </mc:Choice>
              <mc:Fallback>
                <p:oleObj name="Equation" r:id="rId1" imgW="2032000" imgH="4191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773239"/>
                        <a:ext cx="5583238"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8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a:t>MATLAB</a:t>
            </a:r>
            <a:r>
              <a:rPr lang="zh-CN" altLang="en-US"/>
              <a:t>框架结构</a:t>
            </a:r>
            <a:endParaRPr lang="zh-CN" altLang="en-US"/>
          </a:p>
        </p:txBody>
      </p:sp>
      <p:sp>
        <p:nvSpPr>
          <p:cNvPr id="19459" name="Rectangle 3"/>
          <p:cNvSpPr>
            <a:spLocks noGrp="1" noChangeArrowheads="1"/>
          </p:cNvSpPr>
          <p:nvPr>
            <p:ph idx="1"/>
          </p:nvPr>
        </p:nvSpPr>
        <p:spPr/>
        <p:txBody>
          <a:bodyPr/>
          <a:lstStyle/>
          <a:p>
            <a:pPr eaLnBrk="1" hangingPunct="1"/>
            <a:r>
              <a:rPr lang="zh-CN" altLang="en-US"/>
              <a:t>除了</a:t>
            </a:r>
            <a:r>
              <a:rPr lang="en-US" altLang="zh-CN"/>
              <a:t>MATLAB</a:t>
            </a:r>
            <a:r>
              <a:rPr lang="zh-CN" altLang="en-US"/>
              <a:t>的主界面外，还有一个编辑界面，用于编写</a:t>
            </a:r>
            <a:r>
              <a:rPr lang="en-US" altLang="zh-CN"/>
              <a:t>MATLAB</a:t>
            </a:r>
            <a:r>
              <a:rPr lang="zh-CN" altLang="en-US"/>
              <a:t>的</a:t>
            </a:r>
            <a:r>
              <a:rPr lang="en-US" altLang="zh-CN"/>
              <a:t>.m</a:t>
            </a:r>
            <a:r>
              <a:rPr lang="zh-CN" altLang="en-US"/>
              <a:t>程序，该编辑界面同样可以进行</a:t>
            </a:r>
            <a:r>
              <a:rPr lang="en-US" altLang="zh-CN"/>
              <a:t>MATLAB</a:t>
            </a:r>
            <a:r>
              <a:rPr lang="zh-CN" altLang="en-US"/>
              <a:t>程序的运行和调试。</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title"/>
          </p:nvPr>
        </p:nvSpPr>
        <p:spPr/>
        <p:txBody>
          <a:bodyPr/>
          <a:lstStyle/>
          <a:p>
            <a:r>
              <a:rPr lang="zh-CN" altLang="en-US"/>
              <a:t>三种模型间的相互转换</a:t>
            </a:r>
            <a:endParaRPr lang="zh-CN" altLang="en-US"/>
          </a:p>
        </p:txBody>
      </p:sp>
      <p:sp>
        <p:nvSpPr>
          <p:cNvPr id="87043" name="内容占位符 2"/>
          <p:cNvSpPr>
            <a:spLocks noGrp="1" noChangeArrowheads="1"/>
          </p:cNvSpPr>
          <p:nvPr>
            <p:ph sz="half" idx="1"/>
          </p:nvPr>
        </p:nvSpPr>
        <p:spPr/>
        <p:txBody>
          <a:bodyPr/>
          <a:lstStyle/>
          <a:p>
            <a:pPr eaLnBrk="1" hangingPunct="1"/>
            <a:endParaRPr lang="en-US" altLang="zh-CN" dirty="0"/>
          </a:p>
          <a:p>
            <a:endParaRPr lang="zh-CN" altLang="en-US" dirty="0"/>
          </a:p>
        </p:txBody>
      </p:sp>
      <p:sp>
        <p:nvSpPr>
          <p:cNvPr id="2" name="内容占位符 1"/>
          <p:cNvSpPr>
            <a:spLocks noGrp="1"/>
          </p:cNvSpPr>
          <p:nvPr>
            <p:ph sz="half" idx="2"/>
          </p:nvPr>
        </p:nvSpPr>
        <p:spPr/>
        <p:txBody>
          <a:bodyPr/>
          <a:lstStyle/>
          <a:p>
            <a:endParaRPr lang="zh-CN" altLang="en-US"/>
          </a:p>
        </p:txBody>
      </p:sp>
      <p:graphicFrame>
        <p:nvGraphicFramePr>
          <p:cNvPr id="87044" name="对象 2"/>
          <p:cNvGraphicFramePr>
            <a:graphicFrameLocks noChangeAspect="1"/>
          </p:cNvGraphicFramePr>
          <p:nvPr/>
        </p:nvGraphicFramePr>
        <p:xfrm>
          <a:off x="5522714" y="2204864"/>
          <a:ext cx="5757862" cy="936625"/>
        </p:xfrm>
        <a:graphic>
          <a:graphicData uri="http://schemas.openxmlformats.org/presentationml/2006/ole">
            <mc:AlternateContent xmlns:mc="http://schemas.openxmlformats.org/markup-compatibility/2006">
              <mc:Choice xmlns:v="urn:schemas-microsoft-com:vml" Requires="v">
                <p:oleObj spid="_x0000_s87117" name="Equation" r:id="rId1" imgW="2578100" imgH="419100" progId="Equation.DSMT4">
                  <p:embed/>
                </p:oleObj>
              </mc:Choice>
              <mc:Fallback>
                <p:oleObj name="Equation" r:id="rId1" imgW="2578100" imgH="4191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714" y="2204864"/>
                        <a:ext cx="57578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图片 3"/>
          <p:cNvPicPr>
            <a:picLocks noChangeAspect="1"/>
          </p:cNvPicPr>
          <p:nvPr/>
        </p:nvPicPr>
        <p:blipFill>
          <a:blip r:embed="rId3"/>
          <a:stretch>
            <a:fillRect/>
          </a:stretch>
        </p:blipFill>
        <p:spPr>
          <a:xfrm>
            <a:off x="601577" y="1358305"/>
            <a:ext cx="3662949" cy="498353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t>三种模型间的相互转换</a:t>
            </a:r>
            <a:endParaRPr lang="zh-CN" altLang="en-US"/>
          </a:p>
        </p:txBody>
      </p:sp>
      <p:sp>
        <p:nvSpPr>
          <p:cNvPr id="88067" name="Rectangle 3"/>
          <p:cNvSpPr>
            <a:spLocks noGrp="1" noChangeArrowheads="1"/>
          </p:cNvSpPr>
          <p:nvPr>
            <p:ph type="body" sz="half" idx="1"/>
          </p:nvPr>
        </p:nvSpPr>
        <p:spPr>
          <a:xfrm>
            <a:off x="911424" y="1315295"/>
            <a:ext cx="3946525" cy="4791075"/>
          </a:xfrm>
        </p:spPr>
        <p:txBody>
          <a:bodyPr/>
          <a:lstStyle/>
          <a:p>
            <a:pPr eaLnBrk="1" hangingPunct="1">
              <a:lnSpc>
                <a:spcPct val="80000"/>
              </a:lnSpc>
              <a:buFont typeface="Wingdings" panose="05000000000000000000" pitchFamily="2" charset="2"/>
              <a:buNone/>
            </a:pPr>
            <a:r>
              <a:rPr lang="pt-BR" altLang="zh-CN" sz="2400" dirty="0"/>
              <a:t>A =</a:t>
            </a:r>
            <a:endParaRPr lang="pt-BR" altLang="zh-CN" sz="2400" dirty="0"/>
          </a:p>
          <a:p>
            <a:pPr eaLnBrk="1" hangingPunct="1">
              <a:lnSpc>
                <a:spcPct val="80000"/>
              </a:lnSpc>
              <a:buFont typeface="Wingdings" panose="05000000000000000000" pitchFamily="2" charset="2"/>
              <a:buNone/>
            </a:pPr>
            <a:r>
              <a:rPr lang="pt-BR" altLang="zh-CN" sz="2400" dirty="0"/>
              <a:t>    -9   -45   -87   -50</a:t>
            </a:r>
            <a:endParaRPr lang="pt-BR" altLang="zh-CN" sz="2400" dirty="0"/>
          </a:p>
          <a:p>
            <a:pPr eaLnBrk="1" hangingPunct="1">
              <a:lnSpc>
                <a:spcPct val="80000"/>
              </a:lnSpc>
              <a:buFont typeface="Wingdings" panose="05000000000000000000" pitchFamily="2" charset="2"/>
              <a:buNone/>
            </a:pPr>
            <a:r>
              <a:rPr lang="pt-BR" altLang="zh-CN" sz="2400" dirty="0"/>
              <a:t>     1     0     0     0</a:t>
            </a:r>
            <a:endParaRPr lang="pt-BR" altLang="zh-CN" sz="2400" dirty="0"/>
          </a:p>
          <a:p>
            <a:pPr eaLnBrk="1" hangingPunct="1">
              <a:lnSpc>
                <a:spcPct val="80000"/>
              </a:lnSpc>
              <a:buFont typeface="Wingdings" panose="05000000000000000000" pitchFamily="2" charset="2"/>
              <a:buNone/>
            </a:pPr>
            <a:r>
              <a:rPr lang="pt-BR" altLang="zh-CN" sz="2400" dirty="0"/>
              <a:t>     0     1     0     0</a:t>
            </a:r>
            <a:endParaRPr lang="pt-BR" altLang="zh-CN" sz="2400" dirty="0"/>
          </a:p>
          <a:p>
            <a:pPr eaLnBrk="1" hangingPunct="1">
              <a:lnSpc>
                <a:spcPct val="80000"/>
              </a:lnSpc>
              <a:buFont typeface="Wingdings" panose="05000000000000000000" pitchFamily="2" charset="2"/>
              <a:buNone/>
            </a:pPr>
            <a:r>
              <a:rPr lang="pt-BR" altLang="zh-CN" sz="2400" dirty="0"/>
              <a:t>     0     0     1     0</a:t>
            </a:r>
            <a:endParaRPr lang="pt-BR" altLang="zh-CN" sz="2400" dirty="0"/>
          </a:p>
          <a:p>
            <a:pPr eaLnBrk="1" hangingPunct="1">
              <a:lnSpc>
                <a:spcPct val="80000"/>
              </a:lnSpc>
              <a:buFont typeface="Wingdings" panose="05000000000000000000" pitchFamily="2" charset="2"/>
              <a:buNone/>
            </a:pPr>
            <a:endParaRPr lang="pt-BR" altLang="zh-CN" sz="2400" dirty="0"/>
          </a:p>
          <a:p>
            <a:pPr eaLnBrk="1" hangingPunct="1">
              <a:lnSpc>
                <a:spcPct val="80000"/>
              </a:lnSpc>
              <a:buFont typeface="Wingdings" panose="05000000000000000000" pitchFamily="2" charset="2"/>
              <a:buNone/>
            </a:pPr>
            <a:r>
              <a:rPr lang="pt-BR" altLang="zh-CN" sz="2400" dirty="0"/>
              <a:t>B =</a:t>
            </a:r>
            <a:endParaRPr lang="pt-BR" altLang="zh-CN" sz="2400" dirty="0"/>
          </a:p>
          <a:p>
            <a:pPr eaLnBrk="1" hangingPunct="1">
              <a:lnSpc>
                <a:spcPct val="80000"/>
              </a:lnSpc>
              <a:buFont typeface="Wingdings" panose="05000000000000000000" pitchFamily="2" charset="2"/>
              <a:buNone/>
            </a:pPr>
            <a:r>
              <a:rPr lang="pt-BR" altLang="zh-CN" sz="2400" dirty="0"/>
              <a:t>     1</a:t>
            </a:r>
            <a:endParaRPr lang="pt-BR" altLang="zh-CN" sz="2400" dirty="0"/>
          </a:p>
          <a:p>
            <a:pPr eaLnBrk="1" hangingPunct="1">
              <a:lnSpc>
                <a:spcPct val="80000"/>
              </a:lnSpc>
              <a:buFont typeface="Wingdings" panose="05000000000000000000" pitchFamily="2" charset="2"/>
              <a:buNone/>
            </a:pPr>
            <a:r>
              <a:rPr lang="pt-BR" altLang="zh-CN" sz="2400" dirty="0"/>
              <a:t>     0</a:t>
            </a:r>
            <a:endParaRPr lang="pt-BR" altLang="zh-CN" sz="2400" dirty="0"/>
          </a:p>
          <a:p>
            <a:pPr eaLnBrk="1" hangingPunct="1">
              <a:lnSpc>
                <a:spcPct val="80000"/>
              </a:lnSpc>
              <a:buFont typeface="Wingdings" panose="05000000000000000000" pitchFamily="2" charset="2"/>
              <a:buNone/>
            </a:pPr>
            <a:r>
              <a:rPr lang="pt-BR" altLang="zh-CN" sz="2400" dirty="0"/>
              <a:t>     0</a:t>
            </a:r>
            <a:endParaRPr lang="pt-BR" altLang="zh-CN" sz="2400" dirty="0"/>
          </a:p>
          <a:p>
            <a:pPr eaLnBrk="1" hangingPunct="1">
              <a:lnSpc>
                <a:spcPct val="80000"/>
              </a:lnSpc>
              <a:buFont typeface="Wingdings" panose="05000000000000000000" pitchFamily="2" charset="2"/>
              <a:buNone/>
            </a:pPr>
            <a:r>
              <a:rPr lang="pt-BR" altLang="zh-CN" sz="2400" dirty="0"/>
              <a:t>     0</a:t>
            </a:r>
            <a:endParaRPr lang="pt-BR" altLang="zh-CN" sz="2400" dirty="0"/>
          </a:p>
          <a:p>
            <a:pPr eaLnBrk="1" hangingPunct="1">
              <a:lnSpc>
                <a:spcPct val="80000"/>
              </a:lnSpc>
              <a:buFont typeface="Wingdings" panose="05000000000000000000" pitchFamily="2" charset="2"/>
              <a:buNone/>
            </a:pPr>
            <a:r>
              <a:rPr lang="pt-BR" altLang="zh-CN" sz="2400" dirty="0"/>
              <a:t>C =[ 1    11    30     0]</a:t>
            </a:r>
            <a:endParaRPr lang="pt-BR" altLang="zh-CN" sz="2400" dirty="0"/>
          </a:p>
          <a:p>
            <a:pPr eaLnBrk="1" hangingPunct="1">
              <a:lnSpc>
                <a:spcPct val="80000"/>
              </a:lnSpc>
              <a:buFont typeface="Wingdings" panose="05000000000000000000" pitchFamily="2" charset="2"/>
              <a:buNone/>
            </a:pPr>
            <a:r>
              <a:rPr lang="pt-BR" altLang="zh-CN" sz="2400" dirty="0"/>
              <a:t>D =   0</a:t>
            </a:r>
            <a:endParaRPr lang="en-US" altLang="zh-CN" sz="2400" dirty="0"/>
          </a:p>
        </p:txBody>
      </p:sp>
      <p:sp>
        <p:nvSpPr>
          <p:cNvPr id="88069" name="内容占位符 1"/>
          <p:cNvSpPr>
            <a:spLocks noGrp="1" noChangeArrowheads="1"/>
          </p:cNvSpPr>
          <p:nvPr>
            <p:ph sz="half" idx="2"/>
          </p:nvPr>
        </p:nvSpPr>
        <p:spPr/>
        <p:txBody>
          <a:bodyPr/>
          <a:lstStyle/>
          <a:p>
            <a:endParaRPr lang="zh-CN" altLang="en-US"/>
          </a:p>
        </p:txBody>
      </p:sp>
      <p:sp>
        <p:nvSpPr>
          <p:cNvPr id="88068" name="AutoShape 9"/>
          <p:cNvSpPr>
            <a:spLocks noChangeArrowheads="1"/>
          </p:cNvSpPr>
          <p:nvPr/>
        </p:nvSpPr>
        <p:spPr bwMode="auto">
          <a:xfrm>
            <a:off x="5159376" y="3213100"/>
            <a:ext cx="576263" cy="287338"/>
          </a:xfrm>
          <a:prstGeom prst="rightArrow">
            <a:avLst>
              <a:gd name="adj1" fmla="val 50000"/>
              <a:gd name="adj2" fmla="val 50138"/>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graphicFrame>
        <p:nvGraphicFramePr>
          <p:cNvPr id="88070" name="对象 2"/>
          <p:cNvGraphicFramePr>
            <a:graphicFrameLocks noChangeAspect="1"/>
          </p:cNvGraphicFramePr>
          <p:nvPr/>
        </p:nvGraphicFramePr>
        <p:xfrm>
          <a:off x="6685301" y="2132856"/>
          <a:ext cx="4475758" cy="2376264"/>
        </p:xfrm>
        <a:graphic>
          <a:graphicData uri="http://schemas.openxmlformats.org/presentationml/2006/ole">
            <mc:AlternateContent xmlns:mc="http://schemas.openxmlformats.org/markup-compatibility/2006">
              <mc:Choice xmlns:v="urn:schemas-microsoft-com:vml" Requires="v">
                <p:oleObj spid="_x0000_s88143" name="Equation" r:id="rId1" imgW="2247900" imgH="1193800" progId="Equation.DSMT4">
                  <p:embed/>
                </p:oleObj>
              </mc:Choice>
              <mc:Fallback>
                <p:oleObj name="Equation" r:id="rId1" imgW="2247900" imgH="11938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301" y="2132856"/>
                        <a:ext cx="4475758" cy="2376264"/>
                      </a:xfrm>
                      <a:prstGeom prst="rect">
                        <a:avLst/>
                      </a:prstGeom>
                      <a:noFill/>
                      <a:ln>
                        <a:noFill/>
                      </a:ln>
                    </p:spPr>
                  </p:pic>
                </p:oleObj>
              </mc:Fallback>
            </mc:AlternateContent>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dirty="0"/>
              <a:t>注意点</a:t>
            </a:r>
            <a:endParaRPr lang="zh-CN" altLang="en-US" dirty="0"/>
          </a:p>
        </p:txBody>
      </p:sp>
      <mc:AlternateContent xmlns:mc="http://schemas.openxmlformats.org/markup-compatibility/2006">
        <mc:Choice xmlns:a14="http://schemas.microsoft.com/office/drawing/2010/main" Requires="a14">
          <p:sp>
            <p:nvSpPr>
              <p:cNvPr id="89091" name="Rectangle 3"/>
              <p:cNvSpPr>
                <a:spLocks noGrp="1" noChangeArrowheads="1"/>
              </p:cNvSpPr>
              <p:nvPr>
                <p:ph idx="1"/>
              </p:nvPr>
            </p:nvSpPr>
            <p:spPr/>
            <p:txBody>
              <a:bodyPr/>
              <a:lstStyle/>
              <a:p>
                <a:pPr eaLnBrk="1" hangingPunct="1"/>
                <a:r>
                  <a:rPr lang="zh-CN" altLang="en-US" dirty="0"/>
                  <a:t>以上模型结构都是针对连续时间系统的，对于离散时间系统而言，描述方式类似，都是关于</a:t>
                </a:r>
                <a:r>
                  <a:rPr lang="en-US" altLang="zh-CN" dirty="0"/>
                  <a:t>z</a:t>
                </a:r>
                <a:r>
                  <a:rPr lang="zh-CN" altLang="en-US" dirty="0"/>
                  <a:t>的幂次的系数，不同的指令对应不同的幂次描述方式。</a:t>
                </a:r>
                <a:endParaRPr lang="en-US" altLang="zh-CN" dirty="0"/>
              </a:p>
              <a:p>
                <a:pPr lvl="1"/>
                <a:r>
                  <a:rPr lang="zh-CN" altLang="en-US" dirty="0"/>
                  <a:t>有些指令调用的是离散时间系统传递函数中</a:t>
                </a:r>
                <a14:m>
                  <m:oMath xmlns:m="http://schemas.openxmlformats.org/officeDocument/2006/math">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𝒛</m:t>
                        </m:r>
                      </m:e>
                      <m: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p>
                    </m:sSup>
                    <m:r>
                      <a:rPr lang="zh-CN" altLang="en-US" i="1" dirty="0">
                        <a:latin typeface="Cambria Math" panose="02040503050406030204" pitchFamily="18" charset="0"/>
                      </a:rPr>
                      <m:t>的</m:t>
                    </m:r>
                  </m:oMath>
                </a14:m>
                <a:r>
                  <a:rPr lang="zh-CN" altLang="en-US" dirty="0"/>
                  <a:t>系数</a:t>
                </a:r>
                <a:endParaRPr lang="en-US" altLang="zh-CN" dirty="0"/>
              </a:p>
              <a:p>
                <a:pPr lvl="1"/>
                <a:r>
                  <a:rPr lang="zh-CN" altLang="en-US" dirty="0"/>
                  <a:t>有些指令调用的是离散时间系统传递函数中</a:t>
                </a:r>
                <a14:m>
                  <m:oMath xmlns:m="http://schemas.openxmlformats.org/officeDocument/2006/math">
                    <m:r>
                      <a:rPr lang="en-US" altLang="zh-CN" b="1" i="0" dirty="0" smtClean="0">
                        <a:latin typeface="Cambria Math" panose="02040503050406030204" pitchFamily="18" charset="0"/>
                      </a:rPr>
                      <m:t>𝐳</m:t>
                    </m:r>
                    <m:r>
                      <a:rPr lang="zh-CN" altLang="en-US" i="1" dirty="0">
                        <a:latin typeface="Cambria Math" panose="02040503050406030204" pitchFamily="18" charset="0"/>
                      </a:rPr>
                      <m:t>的</m:t>
                    </m:r>
                  </m:oMath>
                </a14:m>
                <a:r>
                  <a:rPr lang="zh-CN" altLang="en-US" dirty="0"/>
                  <a:t>系数</a:t>
                </a:r>
                <a:endParaRPr lang="en-US" altLang="zh-CN" dirty="0"/>
              </a:p>
              <a:p>
                <a:pPr lvl="1"/>
                <a:endParaRPr lang="en-US" altLang="zh-CN" dirty="0"/>
              </a:p>
            </p:txBody>
          </p:sp>
        </mc:Choice>
        <mc:Fallback>
          <p:sp>
            <p:nvSpPr>
              <p:cNvPr id="89091" name="Rectangle 3"/>
              <p:cNvSpPr>
                <a:spLocks noRot="1" noChangeAspect="1" noMove="1" noResize="1" noEditPoints="1" noAdjustHandles="1" noChangeArrowheads="1" noChangeShapeType="1" noTextEdit="1"/>
              </p:cNvSpPr>
              <p:nvPr>
                <p:ph idx="1"/>
              </p:nvPr>
            </p:nvSpPr>
            <p:spPr>
              <a:blipFill rotWithShape="1">
                <a:blip r:embed="rId1"/>
                <a:stretch>
                  <a:fillRect b="6"/>
                </a:stretch>
              </a:blipFill>
            </p:spPr>
            <p:txBody>
              <a:bodyPr/>
              <a:lstStyle/>
              <a:p>
                <a:r>
                  <a:rPr lang="zh-CN" alt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8"/>
          <p:cNvSpPr>
            <a:spLocks noGrp="1" noChangeArrowheads="1"/>
          </p:cNvSpPr>
          <p:nvPr>
            <p:ph type="title"/>
          </p:nvPr>
        </p:nvSpPr>
        <p:spPr/>
        <p:txBody>
          <a:bodyPr/>
          <a:lstStyle/>
          <a:p>
            <a:r>
              <a:rPr lang="zh-CN" altLang="en-US" dirty="0"/>
              <a:t>离散系统</a:t>
            </a:r>
            <a:endParaRPr lang="zh-CN" altLang="en-US" dirty="0"/>
          </a:p>
        </p:txBody>
      </p:sp>
      <mc:AlternateContent xmlns:mc="http://schemas.openxmlformats.org/markup-compatibility/2006">
        <mc:Choice xmlns:a14="http://schemas.microsoft.com/office/drawing/2010/main" Requires="a14">
          <p:sp>
            <p:nvSpPr>
              <p:cNvPr id="82947" name="Rectangle 9"/>
              <p:cNvSpPr>
                <a:spLocks noGrp="1" noChangeArrowheads="1"/>
              </p:cNvSpPr>
              <p:nvPr>
                <p:ph sz="half" idx="1"/>
              </p:nvPr>
            </p:nvSpPr>
            <p:spPr/>
            <p:txBody>
              <a:bodyPr/>
              <a:lstStyle/>
              <a:p>
                <a:endParaRPr lang="en-US" altLang="zh-CN" dirty="0"/>
              </a:p>
              <a:p>
                <a:endParaRPr lang="en-US" altLang="zh-CN" dirty="0"/>
              </a:p>
              <a:p>
                <a:r>
                  <a:rPr lang="zh-CN" altLang="en-US" dirty="0"/>
                  <a:t>按照</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𝒛</m:t>
                        </m:r>
                      </m:e>
                      <m:sup>
                        <m:r>
                          <a:rPr lang="en-US" altLang="zh-CN" dirty="0">
                            <a:latin typeface="Cambria Math" panose="02040503050406030204" pitchFamily="18" charset="0"/>
                          </a:rPr>
                          <m:t>−</m:t>
                        </m:r>
                        <m:r>
                          <a:rPr lang="en-US" altLang="zh-CN" dirty="0">
                            <a:latin typeface="Cambria Math" panose="02040503050406030204" pitchFamily="18" charset="0"/>
                          </a:rPr>
                          <m:t>𝟏</m:t>
                        </m:r>
                      </m:sup>
                    </m:sSup>
                  </m:oMath>
                </a14:m>
                <a:r>
                  <a:rPr lang="zh-CN" altLang="en-US" dirty="0"/>
                  <a:t>的系数，系统的描述为：</a:t>
                </a:r>
                <a:endParaRPr lang="en-US" altLang="zh-CN" dirty="0"/>
              </a:p>
              <a:p>
                <a:endParaRPr lang="zh-CN" altLang="en-US" dirty="0"/>
              </a:p>
              <a:p>
                <a:r>
                  <a:rPr lang="en-US" altLang="zh-CN" dirty="0"/>
                  <a:t>num = [1 -1]</a:t>
                </a:r>
                <a:endParaRPr lang="en-US" altLang="zh-CN" dirty="0"/>
              </a:p>
              <a:p>
                <a:r>
                  <a:rPr lang="en-US" altLang="zh-CN" dirty="0"/>
                  <a:t>den = [1 0 -1]</a:t>
                </a:r>
                <a:endParaRPr lang="en-US" altLang="zh-CN" dirty="0"/>
              </a:p>
            </p:txBody>
          </p:sp>
        </mc:Choice>
        <mc:Fallback>
          <p:sp>
            <p:nvSpPr>
              <p:cNvPr id="82947" name="Rectangle 9"/>
              <p:cNvSpPr>
                <a:spLocks noRot="1" noChangeAspect="1" noMove="1" noResize="1" noEditPoints="1" noAdjustHandles="1" noChangeArrowheads="1" noChangeShapeType="1" noTextEdit="1"/>
              </p:cNvSpPr>
              <p:nvPr>
                <p:ph sz="half" idx="1"/>
              </p:nvPr>
            </p:nvSpPr>
            <p:spPr>
              <a:blipFill rotWithShape="1">
                <a:blip r:embed="rId1"/>
                <a:stretch>
                  <a:fillRect t="-8"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p:cNvSpPr>
                <a:spLocks noGrp="1"/>
              </p:cNvSpPr>
              <p:nvPr>
                <p:ph sz="half" idx="2"/>
              </p:nvPr>
            </p:nvSpPr>
            <p:spPr/>
            <p:txBody>
              <a:bodyPr/>
              <a:lstStyle/>
              <a:p>
                <a:r>
                  <a:rPr lang="zh-CN" altLang="en-US" dirty="0"/>
                  <a:t>按照</a:t>
                </a:r>
                <a14:m>
                  <m:oMath xmlns:m="http://schemas.openxmlformats.org/officeDocument/2006/math">
                    <m:r>
                      <a:rPr lang="en-US" altLang="zh-CN" smtClean="0">
                        <a:latin typeface="Cambria Math" panose="02040503050406030204" pitchFamily="18" charset="0"/>
                      </a:rPr>
                      <m:t>𝒛</m:t>
                    </m:r>
                  </m:oMath>
                </a14:m>
                <a:r>
                  <a:rPr lang="zh-CN" altLang="en-US" dirty="0"/>
                  <a:t>的系数，系统：</a:t>
                </a:r>
                <a:endParaRPr lang="zh-CN" altLang="en-US" dirty="0"/>
              </a:p>
              <a:p>
                <a:endParaRPr lang="en-US" altLang="zh-CN" dirty="0"/>
              </a:p>
              <a:p>
                <a:endParaRPr lang="en-US" altLang="zh-CN" dirty="0"/>
              </a:p>
              <a:p>
                <a:endParaRPr lang="en-US" altLang="zh-CN" dirty="0"/>
              </a:p>
              <a:p>
                <a:r>
                  <a:rPr lang="en-US" altLang="zh-CN" dirty="0"/>
                  <a:t>num = [1 -1 0];</a:t>
                </a:r>
                <a:endParaRPr lang="en-US" altLang="zh-CN" dirty="0"/>
              </a:p>
              <a:p>
                <a:r>
                  <a:rPr lang="en-US" altLang="zh-CN" dirty="0"/>
                  <a:t>den = [1 0 -1];</a:t>
                </a:r>
                <a:endParaRPr lang="zh-CN" altLang="en-US" dirty="0"/>
              </a:p>
            </p:txBody>
          </p:sp>
        </mc:Choice>
        <mc:Fallback>
          <p:sp>
            <p:nvSpPr>
              <p:cNvPr id="4" name="内容占位符 3"/>
              <p:cNvSpPr>
                <a:spLocks noRot="1" noChangeAspect="1" noMove="1" noResize="1" noEditPoints="1" noAdjustHandles="1" noChangeArrowheads="1" noChangeShapeType="1" noTextEdit="1"/>
              </p:cNvSpPr>
              <p:nvPr>
                <p:ph sz="half" idx="2"/>
              </p:nvPr>
            </p:nvSpPr>
            <p:spPr>
              <a:blipFill rotWithShape="1">
                <a:blip r:embed="rId2"/>
                <a:stretch>
                  <a:fillRect t="-8" b="6"/>
                </a:stretch>
              </a:blipFill>
            </p:spPr>
            <p:txBody>
              <a:bodyPr/>
              <a:lstStyle/>
              <a:p>
                <a:r>
                  <a:rPr lang="zh-CN" altLang="en-US">
                    <a:noFill/>
                  </a:rPr>
                  <a:t> </a:t>
                </a:r>
              </a:p>
            </p:txBody>
          </p:sp>
        </mc:Fallback>
      </mc:AlternateContent>
      <p:graphicFrame>
        <p:nvGraphicFramePr>
          <p:cNvPr id="90116" name="对象 1"/>
          <p:cNvGraphicFramePr>
            <a:graphicFrameLocks noChangeAspect="1"/>
          </p:cNvGraphicFramePr>
          <p:nvPr/>
        </p:nvGraphicFramePr>
        <p:xfrm>
          <a:off x="1127448" y="1161895"/>
          <a:ext cx="2631782" cy="1223913"/>
        </p:xfrm>
        <a:graphic>
          <a:graphicData uri="http://schemas.openxmlformats.org/presentationml/2006/ole">
            <mc:AlternateContent xmlns:mc="http://schemas.openxmlformats.org/markup-compatibility/2006">
              <mc:Choice xmlns:v="urn:schemas-microsoft-com:vml" Requires="v">
                <p:oleObj spid="_x0000_s90264" name="Equation" r:id="rId3" imgW="901065" imgH="419100" progId="Equation.DSMT4">
                  <p:embed/>
                </p:oleObj>
              </mc:Choice>
              <mc:Fallback>
                <p:oleObj name="Equation" r:id="rId3" imgW="901065" imgH="4191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1161895"/>
                        <a:ext cx="2631782" cy="1223913"/>
                      </a:xfrm>
                      <a:prstGeom prst="rect">
                        <a:avLst/>
                      </a:prstGeom>
                      <a:noFill/>
                      <a:ln>
                        <a:noFill/>
                      </a:ln>
                    </p:spPr>
                  </p:pic>
                </p:oleObj>
              </mc:Fallback>
            </mc:AlternateContent>
          </a:graphicData>
        </a:graphic>
      </p:graphicFrame>
      <p:graphicFrame>
        <p:nvGraphicFramePr>
          <p:cNvPr id="83973" name="对象 3"/>
          <p:cNvGraphicFramePr>
            <a:graphicFrameLocks noChangeAspect="1"/>
          </p:cNvGraphicFramePr>
          <p:nvPr/>
        </p:nvGraphicFramePr>
        <p:xfrm>
          <a:off x="7392144" y="2060848"/>
          <a:ext cx="2417575" cy="1138878"/>
        </p:xfrm>
        <a:graphic>
          <a:graphicData uri="http://schemas.openxmlformats.org/presentationml/2006/ole">
            <mc:AlternateContent xmlns:mc="http://schemas.openxmlformats.org/markup-compatibility/2006">
              <mc:Choice xmlns:v="urn:schemas-microsoft-com:vml" Requires="v">
                <p:oleObj spid="_x0000_s90265" name="Equation" r:id="rId5" imgW="889000" imgH="419100" progId="Equation.DSMT4">
                  <p:embed/>
                </p:oleObj>
              </mc:Choice>
              <mc:Fallback>
                <p:oleObj name="Equation" r:id="rId5" imgW="889000" imgH="4191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144" y="2060848"/>
                        <a:ext cx="2417575" cy="1138878"/>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3973"/>
                                        </p:tgtEl>
                                        <p:attrNameLst>
                                          <p:attrName>style.visibility</p:attrName>
                                        </p:attrNameLst>
                                      </p:cBhvr>
                                      <p:to>
                                        <p:strVal val="visible"/>
                                      </p:to>
                                    </p:set>
                                    <p:animEffect transition="in" filter="barn(inVertical)">
                                      <p:cBhvr>
                                        <p:cTn id="13" dur="500"/>
                                        <p:tgtEl>
                                          <p:spTgt spid="839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a:t>主要内容</a:t>
            </a:r>
            <a:endParaRPr lang="zh-CN" altLang="en-US"/>
          </a:p>
        </p:txBody>
      </p:sp>
      <p:sp>
        <p:nvSpPr>
          <p:cNvPr id="92163" name="Rectangle 3"/>
          <p:cNvSpPr>
            <a:spLocks noGrp="1" noChangeArrowheads="1"/>
          </p:cNvSpPr>
          <p:nvPr>
            <p:ph idx="1"/>
          </p:nvPr>
        </p:nvSpPr>
        <p:spPr/>
        <p:txBody>
          <a:bodyPr/>
          <a:lstStyle/>
          <a:p>
            <a:pPr eaLnBrk="1" hangingPunct="1">
              <a:buSzPts val="2600"/>
            </a:pPr>
            <a:r>
              <a:rPr lang="en-US" altLang="zh-CN"/>
              <a:t>MATLAB</a:t>
            </a:r>
            <a:r>
              <a:rPr lang="zh-CN" altLang="en-US"/>
              <a:t>的基本概念</a:t>
            </a:r>
            <a:endParaRPr lang="zh-CN" altLang="en-US"/>
          </a:p>
          <a:p>
            <a:pPr eaLnBrk="1" hangingPunct="1">
              <a:buSzPts val="2600"/>
            </a:pPr>
            <a:r>
              <a:rPr lang="zh-CN" altLang="en-US"/>
              <a:t>信号及其运算的</a:t>
            </a:r>
            <a:r>
              <a:rPr lang="en-US" altLang="zh-CN"/>
              <a:t>MATLAB</a:t>
            </a:r>
            <a:r>
              <a:rPr lang="zh-CN" altLang="en-US"/>
              <a:t>表示</a:t>
            </a:r>
            <a:endParaRPr lang="zh-CN" altLang="en-US"/>
          </a:p>
          <a:p>
            <a:pPr eaLnBrk="1" hangingPunct="1">
              <a:buSzPts val="2600"/>
            </a:pPr>
            <a:r>
              <a:rPr lang="zh-CN" altLang="en-US"/>
              <a:t>系统描述</a:t>
            </a:r>
            <a:endParaRPr lang="zh-CN" altLang="en-US"/>
          </a:p>
          <a:p>
            <a:pPr eaLnBrk="1" hangingPunct="1">
              <a:buSzPts val="2600"/>
            </a:pPr>
            <a:r>
              <a:rPr lang="zh-CN" altLang="en-US">
                <a:solidFill>
                  <a:srgbClr val="FF0000"/>
                </a:solidFill>
              </a:rPr>
              <a:t>时域分析</a:t>
            </a:r>
            <a:endParaRPr lang="zh-CN" altLang="en-US">
              <a:solidFill>
                <a:srgbClr val="FF0000"/>
              </a:solidFill>
            </a:endParaRPr>
          </a:p>
          <a:p>
            <a:pPr eaLnBrk="1" hangingPunct="1">
              <a:buSzPts val="2600"/>
            </a:pPr>
            <a:r>
              <a:rPr lang="zh-CN" altLang="en-US"/>
              <a:t>频域分析</a:t>
            </a:r>
            <a:endParaRPr lang="zh-CN" altLang="en-US"/>
          </a:p>
          <a:p>
            <a:pPr eaLnBrk="1" hangingPunct="1">
              <a:buSzPts val="2600"/>
            </a:pPr>
            <a:r>
              <a:rPr lang="zh-CN" altLang="en-US"/>
              <a:t>稳定性分析</a:t>
            </a:r>
            <a:endParaRPr lang="en-US" altLang="zh-CN"/>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t>时域分析</a:t>
            </a:r>
            <a:endParaRPr lang="zh-CN" altLang="en-US"/>
          </a:p>
        </p:txBody>
      </p:sp>
      <p:sp>
        <p:nvSpPr>
          <p:cNvPr id="93187" name="Rectangle 3"/>
          <p:cNvSpPr>
            <a:spLocks noGrp="1" noChangeArrowheads="1"/>
          </p:cNvSpPr>
          <p:nvPr>
            <p:ph idx="1"/>
          </p:nvPr>
        </p:nvSpPr>
        <p:spPr/>
        <p:txBody>
          <a:bodyPr/>
          <a:lstStyle/>
          <a:p>
            <a:pPr eaLnBrk="1" hangingPunct="1"/>
            <a:r>
              <a:rPr lang="zh-CN" altLang="en-US"/>
              <a:t>系统</a:t>
            </a:r>
            <a:r>
              <a:rPr lang="en-US" altLang="zh-CN"/>
              <a:t>(</a:t>
            </a:r>
            <a:r>
              <a:rPr lang="zh-CN" altLang="en-US"/>
              <a:t>连续、离散</a:t>
            </a:r>
            <a:r>
              <a:rPr lang="en-US" altLang="zh-CN"/>
              <a:t>)</a:t>
            </a:r>
            <a:r>
              <a:rPr lang="zh-CN" altLang="en-US"/>
              <a:t>的单位脉冲响应、阶跃响应</a:t>
            </a:r>
            <a:endParaRPr lang="zh-CN" altLang="en-US"/>
          </a:p>
          <a:p>
            <a:pPr eaLnBrk="1" hangingPunct="1"/>
            <a:r>
              <a:rPr lang="zh-CN" altLang="en-US"/>
              <a:t>系统对任意输入信号的响应</a:t>
            </a:r>
            <a:endParaRPr lang="zh-CN" altLang="en-US"/>
          </a:p>
          <a:p>
            <a:pPr eaLnBrk="1" hangingPunct="1">
              <a:buFont typeface="Wingdings" panose="05000000000000000000" pitchFamily="2" charset="2"/>
              <a:buNone/>
            </a:pP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title"/>
          </p:nvPr>
        </p:nvSpPr>
        <p:spPr/>
        <p:txBody>
          <a:bodyPr/>
          <a:lstStyle/>
          <a:p>
            <a:pPr eaLnBrk="1" hangingPunct="1"/>
            <a:r>
              <a:rPr lang="zh-CN" altLang="en-US"/>
              <a:t>时域分析</a:t>
            </a:r>
            <a:endParaRPr lang="zh-CN" altLang="en-US"/>
          </a:p>
        </p:txBody>
      </p:sp>
      <p:sp>
        <p:nvSpPr>
          <p:cNvPr id="94211" name="Rectangle 7"/>
          <p:cNvSpPr>
            <a:spLocks noGrp="1" noChangeArrowheads="1"/>
          </p:cNvSpPr>
          <p:nvPr>
            <p:ph idx="1"/>
          </p:nvPr>
        </p:nvSpPr>
        <p:spPr/>
        <p:txBody>
          <a:bodyPr/>
          <a:lstStyle/>
          <a:p>
            <a:pPr eaLnBrk="1" hangingPunct="1"/>
            <a:r>
              <a:rPr kumimoji="1" lang="zh-CN" altLang="en-US"/>
              <a:t>求解系统的单位脉冲响应和阶跃响应</a:t>
            </a:r>
            <a:endParaRPr kumimoji="1" lang="zh-CN" altLang="en-US"/>
          </a:p>
          <a:p>
            <a:pPr lvl="1" eaLnBrk="1" hangingPunct="1"/>
            <a:r>
              <a:rPr kumimoji="1" lang="zh-CN" altLang="en-US"/>
              <a:t>单位阶跃响应：</a:t>
            </a:r>
            <a:r>
              <a:rPr kumimoji="1" lang="en-US" altLang="zh-CN"/>
              <a:t>step()</a:t>
            </a:r>
            <a:r>
              <a:rPr kumimoji="1" lang="zh-CN" altLang="en-US"/>
              <a:t>、</a:t>
            </a:r>
            <a:r>
              <a:rPr kumimoji="1" lang="en-US" altLang="zh-CN"/>
              <a:t>dstep()</a:t>
            </a:r>
            <a:endParaRPr kumimoji="1" lang="en-US" altLang="zh-CN"/>
          </a:p>
          <a:p>
            <a:pPr lvl="1" eaLnBrk="1" hangingPunct="1"/>
            <a:endParaRPr kumimoji="1" lang="en-US" altLang="zh-CN"/>
          </a:p>
          <a:p>
            <a:pPr lvl="1" eaLnBrk="1" hangingPunct="1"/>
            <a:r>
              <a:rPr kumimoji="1" lang="zh-CN" altLang="en-US"/>
              <a:t>冲激</a:t>
            </a:r>
            <a:r>
              <a:rPr kumimoji="1" lang="en-US" altLang="zh-CN"/>
              <a:t>(</a:t>
            </a:r>
            <a:r>
              <a:rPr kumimoji="1" lang="zh-CN" altLang="en-US"/>
              <a:t>脉冲</a:t>
            </a:r>
            <a:r>
              <a:rPr kumimoji="1" lang="en-US" altLang="zh-CN"/>
              <a:t>)</a:t>
            </a:r>
            <a:r>
              <a:rPr kumimoji="1" lang="zh-CN" altLang="en-US"/>
              <a:t>响应：</a:t>
            </a:r>
            <a:r>
              <a:rPr kumimoji="1" lang="en-US" altLang="zh-CN"/>
              <a:t>impulse()</a:t>
            </a:r>
            <a:r>
              <a:rPr kumimoji="1" lang="zh-CN" altLang="en-US"/>
              <a:t>、</a:t>
            </a:r>
            <a:r>
              <a:rPr kumimoji="1" lang="en-US" altLang="zh-CN"/>
              <a:t>dimpulse()</a:t>
            </a:r>
            <a:r>
              <a:rPr kumimoji="1" lang="zh-CN" altLang="en-US"/>
              <a:t>、</a:t>
            </a:r>
            <a:r>
              <a:rPr kumimoji="1" lang="en-US" altLang="zh-CN"/>
              <a:t>impz()</a:t>
            </a:r>
            <a:endParaRPr kumimoji="1" lang="en-US" altLang="zh-CN"/>
          </a:p>
          <a:p>
            <a:pPr eaLnBrk="1" hangingPunct="1"/>
            <a:endParaRPr kumimoji="1" lang="en-US" altLang="zh-CN"/>
          </a:p>
          <a:p>
            <a:pPr eaLnBrk="1" hangingPunct="1"/>
            <a:r>
              <a:rPr kumimoji="1" lang="zh-CN" altLang="en-US"/>
              <a:t>这里的调用参数都是系统的描述方式</a:t>
            </a:r>
            <a:endParaRPr kumimoji="1" lang="zh-CN" altLang="en-US"/>
          </a:p>
          <a:p>
            <a:pPr lvl="1" eaLnBrk="1" hangingPunct="1"/>
            <a:endParaRPr kumimoji="1" lang="zh-CN" altLang="en-US"/>
          </a:p>
          <a:p>
            <a:pPr eaLnBrk="1" hangingPunct="1"/>
            <a:endParaRPr lang="en-US" altLang="zh-CN"/>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8"/>
          <p:cNvSpPr>
            <a:spLocks noChangeArrowheads="1"/>
          </p:cNvSpPr>
          <p:nvPr/>
        </p:nvSpPr>
        <p:spPr bwMode="auto">
          <a:xfrm>
            <a:off x="12566650" y="768350"/>
            <a:ext cx="83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r>
              <a:rPr kumimoji="1" lang="en-US" altLang="zh-CN" sz="2600">
                <a:solidFill>
                  <a:srgbClr val="000000"/>
                </a:solidFill>
                <a:ea typeface="宋体" panose="02010600030101010101" pitchFamily="2" charset="-122"/>
              </a:rPr>
              <a:t> </a:t>
            </a:r>
            <a:endParaRPr kumimoji="1" lang="en-US" altLang="zh-CN" sz="2400">
              <a:ea typeface="宋体" panose="02010600030101010101" pitchFamily="2" charset="-122"/>
            </a:endParaRPr>
          </a:p>
        </p:txBody>
      </p:sp>
      <p:sp>
        <p:nvSpPr>
          <p:cNvPr id="95235" name="Rectangle 30"/>
          <p:cNvSpPr>
            <a:spLocks noChangeArrowheads="1"/>
          </p:cNvSpPr>
          <p:nvPr/>
        </p:nvSpPr>
        <p:spPr bwMode="auto">
          <a:xfrm>
            <a:off x="6810375" y="1528763"/>
            <a:ext cx="83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r>
              <a:rPr kumimoji="1" lang="en-US" altLang="zh-CN" sz="2600" b="0">
                <a:solidFill>
                  <a:srgbClr val="000000"/>
                </a:solidFill>
                <a:ea typeface="宋体" panose="02010600030101010101" pitchFamily="2" charset="-122"/>
              </a:rPr>
              <a:t> </a:t>
            </a:r>
            <a:endParaRPr kumimoji="1" lang="en-US" altLang="zh-CN" sz="2400">
              <a:ea typeface="宋体" panose="02010600030101010101" pitchFamily="2" charset="-122"/>
            </a:endParaRPr>
          </a:p>
        </p:txBody>
      </p:sp>
      <p:sp>
        <p:nvSpPr>
          <p:cNvPr id="95236" name="Rectangle 33"/>
          <p:cNvSpPr>
            <a:spLocks noChangeArrowheads="1"/>
          </p:cNvSpPr>
          <p:nvPr/>
        </p:nvSpPr>
        <p:spPr bwMode="auto">
          <a:xfrm>
            <a:off x="1524001" y="30681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sp>
        <p:nvSpPr>
          <p:cNvPr id="95237" name="Rectangle 42"/>
          <p:cNvSpPr>
            <a:spLocks noGrp="1" noChangeArrowheads="1"/>
          </p:cNvSpPr>
          <p:nvPr>
            <p:ph type="title"/>
          </p:nvPr>
        </p:nvSpPr>
        <p:spPr/>
        <p:txBody>
          <a:bodyPr/>
          <a:lstStyle/>
          <a:p>
            <a:pPr eaLnBrk="1" hangingPunct="1"/>
            <a:r>
              <a:rPr lang="zh-CN" altLang="en-US"/>
              <a:t>时域分析</a:t>
            </a:r>
            <a:endParaRPr lang="zh-CN" altLang="en-US"/>
          </a:p>
        </p:txBody>
      </p:sp>
      <p:sp>
        <p:nvSpPr>
          <p:cNvPr id="89094" name="Rectangle 43"/>
          <p:cNvSpPr>
            <a:spLocks noGrp="1" noChangeArrowheads="1"/>
          </p:cNvSpPr>
          <p:nvPr>
            <p:ph idx="1"/>
          </p:nvPr>
        </p:nvSpPr>
        <p:spPr>
          <a:xfrm>
            <a:off x="1981200" y="1528763"/>
            <a:ext cx="8229600" cy="4597400"/>
          </a:xfrm>
        </p:spPr>
        <p:txBody>
          <a:bodyPr/>
          <a:lstStyle/>
          <a:p>
            <a:pPr eaLnBrk="1" hangingPunct="1">
              <a:lnSpc>
                <a:spcPct val="80000"/>
              </a:lnSpc>
            </a:pPr>
            <a:endParaRPr kumimoji="1" lang="en-US" altLang="zh-CN" sz="2800" dirty="0"/>
          </a:p>
          <a:p>
            <a:pPr eaLnBrk="1" hangingPunct="1">
              <a:lnSpc>
                <a:spcPct val="80000"/>
              </a:lnSpc>
            </a:pPr>
            <a:endParaRPr kumimoji="1" lang="en-US" altLang="zh-CN" sz="2800" dirty="0"/>
          </a:p>
          <a:p>
            <a:pPr eaLnBrk="1" hangingPunct="1">
              <a:lnSpc>
                <a:spcPct val="80000"/>
              </a:lnSpc>
            </a:pPr>
            <a:endParaRPr kumimoji="1" lang="en-US" altLang="zh-CN" sz="2800" dirty="0"/>
          </a:p>
          <a:p>
            <a:pPr eaLnBrk="1" hangingPunct="1">
              <a:lnSpc>
                <a:spcPct val="80000"/>
              </a:lnSpc>
              <a:buFont typeface="Wingdings" panose="05000000000000000000" pitchFamily="2" charset="2"/>
              <a:buNone/>
            </a:pPr>
            <a:r>
              <a:rPr kumimoji="1" lang="zh-CN" altLang="en-US" sz="2800" dirty="0"/>
              <a:t>求系统的阶跃响应曲线</a:t>
            </a:r>
            <a:endParaRPr kumimoji="1" lang="zh-CN" altLang="en-US" sz="2800" dirty="0"/>
          </a:p>
          <a:p>
            <a:pPr eaLnBrk="1" hangingPunct="1">
              <a:lnSpc>
                <a:spcPct val="80000"/>
              </a:lnSpc>
              <a:buFont typeface="Wingdings" panose="05000000000000000000" pitchFamily="2" charset="2"/>
              <a:buNone/>
            </a:pPr>
            <a:r>
              <a:rPr kumimoji="1" lang="en-US" altLang="zh-CN" sz="2800" dirty="0"/>
              <a:t>%</a:t>
            </a:r>
            <a:r>
              <a:rPr kumimoji="1" lang="zh-CN" altLang="en-US" sz="2800" dirty="0"/>
              <a:t>传递函数描述</a:t>
            </a:r>
            <a:endParaRPr kumimoji="1" lang="zh-CN" altLang="en-US" sz="2800" dirty="0"/>
          </a:p>
          <a:p>
            <a:pPr eaLnBrk="1" hangingPunct="1">
              <a:lnSpc>
                <a:spcPct val="80000"/>
              </a:lnSpc>
              <a:buFont typeface="Wingdings" panose="05000000000000000000" pitchFamily="2" charset="2"/>
              <a:buNone/>
            </a:pPr>
            <a:r>
              <a:rPr kumimoji="1" lang="en-US" altLang="zh-CN" sz="2800" dirty="0"/>
              <a:t>num=[20];</a:t>
            </a:r>
            <a:endParaRPr kumimoji="1" lang="en-US" altLang="zh-CN" sz="2800" dirty="0"/>
          </a:p>
          <a:p>
            <a:pPr eaLnBrk="1" hangingPunct="1">
              <a:lnSpc>
                <a:spcPct val="80000"/>
              </a:lnSpc>
              <a:buFont typeface="Wingdings" panose="05000000000000000000" pitchFamily="2" charset="2"/>
              <a:buNone/>
            </a:pPr>
            <a:r>
              <a:rPr kumimoji="1" lang="en-US" altLang="zh-CN" sz="2800" dirty="0"/>
              <a:t>den=[1 8 36 0 40 ];</a:t>
            </a:r>
            <a:endParaRPr kumimoji="1" lang="en-US" altLang="zh-CN" sz="2800" dirty="0"/>
          </a:p>
          <a:p>
            <a:pPr eaLnBrk="1" hangingPunct="1">
              <a:lnSpc>
                <a:spcPct val="80000"/>
              </a:lnSpc>
              <a:buFont typeface="Wingdings" panose="05000000000000000000" pitchFamily="2" charset="2"/>
              <a:buNone/>
            </a:pPr>
            <a:endParaRPr kumimoji="1" lang="en-US" altLang="zh-CN" sz="2800" dirty="0"/>
          </a:p>
          <a:p>
            <a:pPr eaLnBrk="1" hangingPunct="1">
              <a:lnSpc>
                <a:spcPct val="80000"/>
              </a:lnSpc>
              <a:buFont typeface="Wingdings" panose="05000000000000000000" pitchFamily="2" charset="2"/>
              <a:buNone/>
            </a:pPr>
            <a:r>
              <a:rPr kumimoji="1" lang="en-US" altLang="zh-CN" sz="2800" dirty="0"/>
              <a:t>%</a:t>
            </a:r>
            <a:r>
              <a:rPr kumimoji="1" lang="zh-CN" altLang="en-US" sz="2800" dirty="0"/>
              <a:t>绘制系统的阶跃响应曲线</a:t>
            </a:r>
            <a:endParaRPr kumimoji="1" lang="zh-CN" altLang="en-US" sz="2800" dirty="0"/>
          </a:p>
          <a:p>
            <a:pPr eaLnBrk="1" hangingPunct="1">
              <a:lnSpc>
                <a:spcPct val="80000"/>
              </a:lnSpc>
              <a:buFont typeface="Wingdings" panose="05000000000000000000" pitchFamily="2" charset="2"/>
              <a:buNone/>
            </a:pPr>
            <a:r>
              <a:rPr kumimoji="1" lang="en-US" altLang="zh-CN" sz="2800" dirty="0"/>
              <a:t>t=0:0.1:10;</a:t>
            </a:r>
            <a:endParaRPr kumimoji="1" lang="en-US" altLang="zh-CN" sz="2800" dirty="0"/>
          </a:p>
          <a:p>
            <a:pPr eaLnBrk="1" hangingPunct="1">
              <a:lnSpc>
                <a:spcPct val="80000"/>
              </a:lnSpc>
              <a:buFont typeface="Wingdings" panose="05000000000000000000" pitchFamily="2" charset="2"/>
              <a:buNone/>
            </a:pPr>
            <a:r>
              <a:rPr kumimoji="1" lang="en-US" altLang="zh-CN" sz="2800" dirty="0"/>
              <a:t>step(num, den, t);</a:t>
            </a:r>
            <a:endParaRPr lang="en-US" altLang="zh-CN" sz="2800" dirty="0"/>
          </a:p>
        </p:txBody>
      </p:sp>
      <p:graphicFrame>
        <p:nvGraphicFramePr>
          <p:cNvPr id="95239" name="对象 2"/>
          <p:cNvGraphicFramePr>
            <a:graphicFrameLocks noChangeAspect="1"/>
          </p:cNvGraphicFramePr>
          <p:nvPr/>
        </p:nvGraphicFramePr>
        <p:xfrm>
          <a:off x="3648076" y="1425576"/>
          <a:ext cx="4608513" cy="1152525"/>
        </p:xfrm>
        <a:graphic>
          <a:graphicData uri="http://schemas.openxmlformats.org/presentationml/2006/ole">
            <mc:AlternateContent xmlns:mc="http://schemas.openxmlformats.org/markup-compatibility/2006">
              <mc:Choice xmlns:v="urn:schemas-microsoft-com:vml" Requires="v">
                <p:oleObj spid="_x0000_s95312" name="Equation" r:id="rId1" imgW="1422400" imgH="355600" progId="Equation.DSMT4">
                  <p:embed/>
                </p:oleObj>
              </mc:Choice>
              <mc:Fallback>
                <p:oleObj name="Equation" r:id="rId1" imgW="1422400" imgH="3556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076" y="1425576"/>
                        <a:ext cx="46085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09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09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9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0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Picture 5"/>
          <p:cNvSpPr>
            <a:spLocks noChangeAspect="1" noChangeArrowheads="1"/>
          </p:cNvSpPr>
          <p:nvPr/>
        </p:nvSpPr>
        <p:spPr bwMode="auto">
          <a:xfrm>
            <a:off x="2063750" y="620713"/>
            <a:ext cx="7721600" cy="578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sp>
        <p:nvSpPr>
          <p:cNvPr id="96259" name="Rectangle 6"/>
          <p:cNvSpPr>
            <a:spLocks noGrp="1" noChangeArrowheads="1"/>
          </p:cNvSpPr>
          <p:nvPr>
            <p:ph type="title"/>
          </p:nvPr>
        </p:nvSpPr>
        <p:spPr/>
        <p:txBody>
          <a:bodyPr/>
          <a:lstStyle/>
          <a:p>
            <a:pPr eaLnBrk="1" hangingPunct="1"/>
            <a:r>
              <a:rPr lang="zh-CN" altLang="en-US"/>
              <a:t>时域分析</a:t>
            </a:r>
            <a:endParaRPr lang="zh-CN" altLang="en-US"/>
          </a:p>
        </p:txBody>
      </p:sp>
      <p:pic>
        <p:nvPicPr>
          <p:cNvPr id="4" name="内容占位符 3"/>
          <p:cNvPicPr>
            <a:picLocks noGrp="1" noChangeAspect="1"/>
          </p:cNvPicPr>
          <p:nvPr>
            <p:ph idx="1"/>
          </p:nvPr>
        </p:nvPicPr>
        <p:blipFill>
          <a:blip r:embed="rId1"/>
          <a:stretch>
            <a:fillRect/>
          </a:stretch>
        </p:blipFill>
        <p:spPr>
          <a:xfrm>
            <a:off x="2337271" y="1186738"/>
            <a:ext cx="6999089" cy="5249317"/>
          </a:xfrm>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9"/>
          <p:cNvSpPr>
            <a:spLocks noGrp="1" noChangeArrowheads="1"/>
          </p:cNvSpPr>
          <p:nvPr>
            <p:ph type="title"/>
          </p:nvPr>
        </p:nvSpPr>
        <p:spPr/>
        <p:txBody>
          <a:bodyPr/>
          <a:lstStyle/>
          <a:p>
            <a:pPr eaLnBrk="1" hangingPunct="1"/>
            <a:r>
              <a:rPr lang="zh-CN" altLang="en-US"/>
              <a:t>时域分析</a:t>
            </a:r>
            <a:endParaRPr lang="zh-CN" altLang="en-US"/>
          </a:p>
        </p:txBody>
      </p:sp>
      <p:sp>
        <p:nvSpPr>
          <p:cNvPr id="97283" name="Rectangle 10"/>
          <p:cNvSpPr>
            <a:spLocks noGrp="1" noChangeArrowheads="1"/>
          </p:cNvSpPr>
          <p:nvPr>
            <p:ph idx="1"/>
          </p:nvPr>
        </p:nvSpPr>
        <p:spPr/>
        <p:txBody>
          <a:bodyPr/>
          <a:lstStyle/>
          <a:p>
            <a:pPr eaLnBrk="1" hangingPunct="1"/>
            <a:r>
              <a:rPr lang="en-US" altLang="zh-CN"/>
              <a:t>2</a:t>
            </a:r>
            <a:r>
              <a:rPr lang="zh-CN" altLang="en-US"/>
              <a:t>输入</a:t>
            </a:r>
            <a:r>
              <a:rPr lang="en-US" altLang="zh-CN"/>
              <a:t>2</a:t>
            </a:r>
            <a:r>
              <a:rPr lang="zh-CN" altLang="en-US"/>
              <a:t>输出系统：</a:t>
            </a:r>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zh-CN" altLang="en-US"/>
              <a:t>求系统的冲激响应</a:t>
            </a:r>
            <a:endParaRPr lang="zh-CN" altLang="en-US"/>
          </a:p>
        </p:txBody>
      </p:sp>
      <p:sp>
        <p:nvSpPr>
          <p:cNvPr id="97284" name="Rectangle 6"/>
          <p:cNvSpPr>
            <a:spLocks noChangeArrowheads="1"/>
          </p:cNvSpPr>
          <p:nvPr/>
        </p:nvSpPr>
        <p:spPr bwMode="auto">
          <a:xfrm>
            <a:off x="1524001"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sp>
        <p:nvSpPr>
          <p:cNvPr id="97285" name="Rectangle 8"/>
          <p:cNvSpPr>
            <a:spLocks noChangeArrowheads="1"/>
          </p:cNvSpPr>
          <p:nvPr/>
        </p:nvSpPr>
        <p:spPr bwMode="auto">
          <a:xfrm>
            <a:off x="1524001"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2D050"/>
              </a:buClr>
              <a:buFont typeface="Wingdings" panose="05000000000000000000" pitchFamily="2" charset="2"/>
              <a:buChar char="n"/>
              <a:defRPr sz="32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FFC000"/>
              </a:buClr>
              <a:buFont typeface="Wingdings" panose="05000000000000000000" pitchFamily="2" charset="2"/>
              <a:buChar char="l"/>
              <a:defRPr sz="28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70C0"/>
              </a:buClr>
              <a:buFont typeface="Wingdings" panose="05000000000000000000" pitchFamily="2" charset="2"/>
              <a:buChar char="l"/>
              <a:defRPr sz="24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har char="–"/>
              <a:defRPr sz="1600" b="1">
                <a:solidFill>
                  <a:schemeClr val="tx1"/>
                </a:solidFill>
                <a:latin typeface="楷体" panose="02010609060101010101" pitchFamily="49" charset="-122"/>
                <a:ea typeface="楷体" panose="02010609060101010101" pitchFamily="49" charset="-122"/>
              </a:defRPr>
            </a:lvl4pPr>
            <a:lvl5pPr marL="2057400" indent="-228600">
              <a:spcBef>
                <a:spcPct val="20000"/>
              </a:spcBef>
              <a:buChar char="»"/>
              <a:defRPr sz="1600" b="1">
                <a:solidFill>
                  <a:schemeClr val="tx1"/>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har char="»"/>
              <a:defRPr sz="1600" b="1">
                <a:solidFill>
                  <a:schemeClr val="tx1"/>
                </a:solidFill>
                <a:latin typeface="楷体" panose="02010609060101010101" pitchFamily="49" charset="-122"/>
                <a:ea typeface="楷体" panose="02010609060101010101" pitchFamily="49" charset="-122"/>
              </a:defRPr>
            </a:lvl9pPr>
          </a:lstStyle>
          <a:p>
            <a:pPr eaLnBrk="1" hangingPunct="1">
              <a:spcBef>
                <a:spcPct val="0"/>
              </a:spcBef>
              <a:buClrTx/>
              <a:buFontTx/>
              <a:buNone/>
            </a:pPr>
            <a:endParaRPr lang="zh-CN" altLang="en-US" sz="1800" b="0">
              <a:latin typeface="Tahoma" panose="020B0604030504040204" pitchFamily="34" charset="0"/>
              <a:ea typeface="宋体" panose="02010600030101010101" pitchFamily="2" charset="-122"/>
            </a:endParaRPr>
          </a:p>
        </p:txBody>
      </p:sp>
      <p:graphicFrame>
        <p:nvGraphicFramePr>
          <p:cNvPr id="97286" name="对象 1"/>
          <p:cNvGraphicFramePr>
            <a:graphicFrameLocks noChangeAspect="1"/>
          </p:cNvGraphicFramePr>
          <p:nvPr/>
        </p:nvGraphicFramePr>
        <p:xfrm>
          <a:off x="3000375" y="1878014"/>
          <a:ext cx="5975350" cy="1622425"/>
        </p:xfrm>
        <a:graphic>
          <a:graphicData uri="http://schemas.openxmlformats.org/presentationml/2006/ole">
            <mc:AlternateContent xmlns:mc="http://schemas.openxmlformats.org/markup-compatibility/2006">
              <mc:Choice xmlns:v="urn:schemas-microsoft-com:vml" Requires="v">
                <p:oleObj spid="_x0000_s97430" name="Equation" r:id="rId1" imgW="3975100" imgH="1079500" progId="Equation.DSMT4">
                  <p:embed/>
                </p:oleObj>
              </mc:Choice>
              <mc:Fallback>
                <p:oleObj name="Equation" r:id="rId1" imgW="3975100" imgH="10795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878014"/>
                        <a:ext cx="59753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7" name="对象 2"/>
          <p:cNvGraphicFramePr>
            <a:graphicFrameLocks noChangeAspect="1"/>
          </p:cNvGraphicFramePr>
          <p:nvPr/>
        </p:nvGraphicFramePr>
        <p:xfrm>
          <a:off x="3071813" y="3644900"/>
          <a:ext cx="4305300" cy="1512888"/>
        </p:xfrm>
        <a:graphic>
          <a:graphicData uri="http://schemas.openxmlformats.org/presentationml/2006/ole">
            <mc:AlternateContent xmlns:mc="http://schemas.openxmlformats.org/markup-compatibility/2006">
              <mc:Choice xmlns:v="urn:schemas-microsoft-com:vml" Requires="v">
                <p:oleObj spid="_x0000_s97431" name="Equation" r:id="rId3" imgW="3073400" imgH="1079500" progId="Equation.DSMT4">
                  <p:embed/>
                </p:oleObj>
              </mc:Choice>
              <mc:Fallback>
                <p:oleObj name="Equation" r:id="rId3" imgW="3073400" imgH="10795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3644900"/>
                        <a:ext cx="43053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noChangeArrowheads="1"/>
          </p:cNvSpPr>
          <p:nvPr>
            <p:ph type="title"/>
          </p:nvPr>
        </p:nvSpPr>
        <p:spPr/>
        <p:txBody>
          <a:bodyPr/>
          <a:lstStyle/>
          <a:p>
            <a:endParaRPr lang="zh-CN" altLang="en-US"/>
          </a:p>
        </p:txBody>
      </p:sp>
      <p:pic>
        <p:nvPicPr>
          <p:cNvPr id="20483" name="内容占位符 8"/>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312988" y="981076"/>
            <a:ext cx="8229600" cy="4422775"/>
          </a:xfrm>
        </p:spPr>
      </p:pic>
      <p:cxnSp>
        <p:nvCxnSpPr>
          <p:cNvPr id="5" name="直接箭头连接符 4"/>
          <p:cNvCxnSpPr>
            <a:stCxn id="6" idx="0"/>
          </p:cNvCxnSpPr>
          <p:nvPr/>
        </p:nvCxnSpPr>
        <p:spPr>
          <a:xfrm flipV="1">
            <a:off x="2116139" y="1687513"/>
            <a:ext cx="873125" cy="8366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589088" y="2524126"/>
            <a:ext cx="1054100" cy="466725"/>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dirty="0">
                <a:solidFill>
                  <a:srgbClr val="FF0000"/>
                </a:solidFill>
              </a:rPr>
              <a:t>新建</a:t>
            </a:r>
            <a:endParaRPr lang="zh-CN" altLang="en-US" dirty="0">
              <a:solidFill>
                <a:srgbClr val="FF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Grp="1" noChangeArrowheads="1"/>
          </p:cNvSpPr>
          <p:nvPr>
            <p:ph type="title"/>
          </p:nvPr>
        </p:nvSpPr>
        <p:spPr/>
        <p:txBody>
          <a:bodyPr/>
          <a:lstStyle/>
          <a:p>
            <a:pPr eaLnBrk="1" hangingPunct="1"/>
            <a:r>
              <a:rPr lang="zh-CN" altLang="en-US"/>
              <a:t>时域分析</a:t>
            </a:r>
            <a:endParaRPr lang="zh-CN" altLang="en-US"/>
          </a:p>
        </p:txBody>
      </p:sp>
      <p:sp>
        <p:nvSpPr>
          <p:cNvPr id="98307" name="Rectangle 6"/>
          <p:cNvSpPr>
            <a:spLocks noGrp="1" noChangeArrowheads="1"/>
          </p:cNvSpPr>
          <p:nvPr>
            <p:ph idx="1"/>
          </p:nvPr>
        </p:nvSpPr>
        <p:spPr/>
        <p:txBody>
          <a:bodyPr/>
          <a:lstStyle/>
          <a:p>
            <a:pPr>
              <a:lnSpc>
                <a:spcPct val="90000"/>
              </a:lnSpc>
              <a:buNone/>
            </a:pPr>
            <a:r>
              <a:rPr kumimoji="1" lang="en-US" altLang="zh-CN" sz="2400" dirty="0"/>
              <a:t>%</a:t>
            </a:r>
            <a:r>
              <a:rPr kumimoji="1" lang="zh-CN" altLang="en-US" sz="2400" dirty="0"/>
              <a:t>系统状态空间描述</a:t>
            </a:r>
            <a:endParaRPr kumimoji="1" lang="zh-CN" altLang="en-US" sz="2400" dirty="0"/>
          </a:p>
          <a:p>
            <a:pPr>
              <a:lnSpc>
                <a:spcPct val="90000"/>
              </a:lnSpc>
              <a:buNone/>
            </a:pPr>
            <a:r>
              <a:rPr kumimoji="1" lang="en-US" altLang="zh-CN" sz="2400" dirty="0"/>
              <a:t>a=[-2.5 -1.22 0 0;1.22 0 0 0;1 -1.14 -3.2 -2.56; 0 0 2.56 0];</a:t>
            </a:r>
            <a:endParaRPr kumimoji="1" lang="en-US" altLang="zh-CN" sz="2400" dirty="0"/>
          </a:p>
          <a:p>
            <a:pPr>
              <a:lnSpc>
                <a:spcPct val="90000"/>
              </a:lnSpc>
              <a:buNone/>
            </a:pPr>
            <a:r>
              <a:rPr kumimoji="1" lang="en-US" altLang="zh-CN" sz="2400" dirty="0"/>
              <a:t>b=[4 1;2 0;2 0;0 0];</a:t>
            </a:r>
            <a:endParaRPr kumimoji="1" lang="en-US" altLang="zh-CN" sz="2400" dirty="0"/>
          </a:p>
          <a:p>
            <a:pPr>
              <a:lnSpc>
                <a:spcPct val="90000"/>
              </a:lnSpc>
              <a:buNone/>
            </a:pPr>
            <a:r>
              <a:rPr kumimoji="1" lang="en-US" altLang="zh-CN" sz="2400" dirty="0"/>
              <a:t>c=[0 1 0 3;0 0 0 1];</a:t>
            </a:r>
            <a:endParaRPr kumimoji="1" lang="en-US" altLang="zh-CN" sz="2400" dirty="0"/>
          </a:p>
          <a:p>
            <a:pPr>
              <a:lnSpc>
                <a:spcPct val="90000"/>
              </a:lnSpc>
              <a:buNone/>
            </a:pPr>
            <a:r>
              <a:rPr kumimoji="1" lang="en-US" altLang="zh-CN" sz="2400" dirty="0"/>
              <a:t>d=[0 -2;-2 0];</a:t>
            </a:r>
            <a:endParaRPr kumimoji="1" lang="en-US" altLang="zh-CN" sz="2400" dirty="0"/>
          </a:p>
          <a:p>
            <a:pPr>
              <a:lnSpc>
                <a:spcPct val="90000"/>
              </a:lnSpc>
              <a:buNone/>
            </a:pPr>
            <a:endParaRPr kumimoji="1" lang="en-US" altLang="zh-CN" sz="2400" dirty="0"/>
          </a:p>
          <a:p>
            <a:pPr>
              <a:lnSpc>
                <a:spcPct val="90000"/>
              </a:lnSpc>
              <a:buNone/>
            </a:pPr>
            <a:r>
              <a:rPr kumimoji="1" lang="en-US" altLang="zh-CN" sz="2400" dirty="0"/>
              <a:t>%</a:t>
            </a:r>
            <a:r>
              <a:rPr kumimoji="1" lang="zh-CN" altLang="en-US" sz="2400" dirty="0"/>
              <a:t>绘制闭环系统的冲激响应</a:t>
            </a:r>
            <a:endParaRPr kumimoji="1" lang="zh-CN" altLang="en-US" sz="2400" dirty="0"/>
          </a:p>
          <a:p>
            <a:pPr>
              <a:lnSpc>
                <a:spcPct val="90000"/>
              </a:lnSpc>
              <a:buNone/>
            </a:pPr>
            <a:r>
              <a:rPr kumimoji="1" lang="en-US" altLang="zh-CN" sz="2400" dirty="0"/>
              <a:t>impulse(</a:t>
            </a:r>
            <a:r>
              <a:rPr kumimoji="1" lang="en-US" altLang="zh-CN" sz="2400" dirty="0" err="1"/>
              <a:t>a,b,c,d</a:t>
            </a:r>
            <a:r>
              <a:rPr kumimoji="1" lang="en-US" altLang="zh-CN" sz="2400" dirty="0"/>
              <a:t>)</a:t>
            </a:r>
            <a:endParaRPr kumimoji="1" lang="en-US" altLang="zh-CN" sz="2400" dirty="0"/>
          </a:p>
          <a:p>
            <a:pPr>
              <a:lnSpc>
                <a:spcPct val="90000"/>
              </a:lnSpc>
              <a:buNone/>
            </a:pPr>
            <a:r>
              <a:rPr kumimoji="1" lang="en-US" altLang="zh-CN" sz="2400" dirty="0"/>
              <a:t>title('impulse response')</a:t>
            </a:r>
            <a:endParaRPr kumimoji="1" lang="en-US" altLang="zh-CN" sz="2400" dirty="0"/>
          </a:p>
          <a:p>
            <a:pPr>
              <a:lnSpc>
                <a:spcPct val="90000"/>
              </a:lnSpc>
              <a:buNone/>
            </a:pPr>
            <a:r>
              <a:rPr kumimoji="1" lang="en-US" altLang="zh-CN" sz="2400" dirty="0" err="1"/>
              <a:t>xlabel</a:t>
            </a:r>
            <a:r>
              <a:rPr kumimoji="1" lang="en-US" altLang="zh-CN" sz="2400" dirty="0"/>
              <a:t>('time-sec')</a:t>
            </a:r>
            <a:endParaRPr kumimoji="1" lang="en-US" altLang="zh-CN" sz="2400" dirty="0"/>
          </a:p>
          <a:p>
            <a:pPr>
              <a:lnSpc>
                <a:spcPct val="90000"/>
              </a:lnSpc>
              <a:buNone/>
            </a:pPr>
            <a:r>
              <a:rPr kumimoji="1" lang="en-US" altLang="zh-CN" sz="2400" dirty="0" err="1"/>
              <a:t>ylabel</a:t>
            </a:r>
            <a:r>
              <a:rPr kumimoji="1" lang="en-US" altLang="zh-CN" sz="2400" dirty="0"/>
              <a:t>('amplitude')</a:t>
            </a:r>
            <a:endParaRPr lang="en-US" altLang="zh-C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30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30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3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30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30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30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30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3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919536" y="428625"/>
            <a:ext cx="8001000" cy="6000750"/>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noChangeArrowheads="1"/>
          </p:cNvSpPr>
          <p:nvPr>
            <p:ph type="title"/>
          </p:nvPr>
        </p:nvSpPr>
        <p:spPr/>
        <p:txBody>
          <a:bodyPr/>
          <a:lstStyle/>
          <a:p>
            <a:r>
              <a:rPr lang="zh-CN" altLang="en-US"/>
              <a:t>时域分析</a:t>
            </a:r>
            <a:endParaRPr lang="zh-CN" altLang="en-US"/>
          </a:p>
        </p:txBody>
      </p:sp>
      <p:sp>
        <p:nvSpPr>
          <p:cNvPr id="100355" name="内容占位符 2"/>
          <p:cNvSpPr>
            <a:spLocks noGrp="1" noChangeArrowheads="1"/>
          </p:cNvSpPr>
          <p:nvPr>
            <p:ph idx="1"/>
          </p:nvPr>
        </p:nvSpPr>
        <p:spPr/>
        <p:txBody>
          <a:bodyPr/>
          <a:lstStyle/>
          <a:p>
            <a:r>
              <a:rPr lang="zh-CN" altLang="en-US"/>
              <a:t>针对同一个离散系统，不同的调用函数，其调用参数是不同的。</a:t>
            </a:r>
            <a:endParaRPr lang="en-US" altLang="zh-CN"/>
          </a:p>
          <a:p>
            <a:r>
              <a:rPr lang="en-US" altLang="zh-CN"/>
              <a:t>dimpulse(num,den)</a:t>
            </a:r>
            <a:endParaRPr lang="en-US" altLang="zh-CN"/>
          </a:p>
          <a:p>
            <a:pPr lvl="1"/>
            <a:r>
              <a:rPr lang="zh-CN" altLang="en-US"/>
              <a:t>调用的是基于</a:t>
            </a:r>
            <a:r>
              <a:rPr lang="en-US" altLang="zh-CN"/>
              <a:t>z</a:t>
            </a:r>
            <a:r>
              <a:rPr lang="zh-CN" altLang="en-US"/>
              <a:t>的传递函数</a:t>
            </a:r>
            <a:endParaRPr lang="en-US" altLang="zh-CN"/>
          </a:p>
          <a:p>
            <a:pPr lvl="1"/>
            <a:endParaRPr lang="en-US" altLang="zh-CN"/>
          </a:p>
          <a:p>
            <a:pPr lvl="1"/>
            <a:endParaRPr lang="en-US" altLang="zh-CN"/>
          </a:p>
          <a:p>
            <a:pPr lvl="1"/>
            <a:endParaRPr lang="en-US" altLang="zh-CN"/>
          </a:p>
        </p:txBody>
      </p:sp>
      <p:pic>
        <p:nvPicPr>
          <p:cNvPr id="10035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75520" y="3661569"/>
            <a:ext cx="831532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noChangeArrowheads="1"/>
          </p:cNvSpPr>
          <p:nvPr>
            <p:ph type="title"/>
          </p:nvPr>
        </p:nvSpPr>
        <p:spPr/>
        <p:txBody>
          <a:bodyPr/>
          <a:lstStyle/>
          <a:p>
            <a:r>
              <a:rPr lang="zh-CN" altLang="en-US"/>
              <a:t>时域分析</a:t>
            </a:r>
            <a:endParaRPr lang="zh-CN" altLang="en-US"/>
          </a:p>
        </p:txBody>
      </p:sp>
      <p:sp>
        <p:nvSpPr>
          <p:cNvPr id="101379" name="内容占位符 2"/>
          <p:cNvSpPr>
            <a:spLocks noGrp="1" noChangeArrowheads="1"/>
          </p:cNvSpPr>
          <p:nvPr>
            <p:ph idx="1"/>
          </p:nvPr>
        </p:nvSpPr>
        <p:spPr/>
        <p:txBody>
          <a:bodyPr/>
          <a:lstStyle/>
          <a:p>
            <a:r>
              <a:rPr lang="en-US" altLang="zh-CN"/>
              <a:t>impz(b,a)</a:t>
            </a:r>
            <a:endParaRPr lang="en-US" altLang="zh-CN"/>
          </a:p>
          <a:p>
            <a:pPr lvl="1"/>
            <a:r>
              <a:rPr lang="zh-CN" altLang="en-US"/>
              <a:t>调用的是基于</a:t>
            </a:r>
            <a:r>
              <a:rPr lang="en-US" altLang="zh-CN"/>
              <a:t> z</a:t>
            </a:r>
            <a:r>
              <a:rPr lang="en-US" altLang="zh-CN" baseline="30000"/>
              <a:t>-1</a:t>
            </a:r>
            <a:r>
              <a:rPr lang="zh-CN" altLang="en-US"/>
              <a:t>的传递函数</a:t>
            </a:r>
            <a:endParaRPr lang="en-US" altLang="zh-CN"/>
          </a:p>
          <a:p>
            <a:endParaRPr lang="zh-CN" altLang="en-US"/>
          </a:p>
        </p:txBody>
      </p:sp>
      <p:pic>
        <p:nvPicPr>
          <p:cNvPr id="10138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03512" y="2436813"/>
            <a:ext cx="8351838"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9"/>
          <p:cNvSpPr>
            <a:spLocks noGrp="1" noChangeArrowheads="1"/>
          </p:cNvSpPr>
          <p:nvPr>
            <p:ph type="title"/>
          </p:nvPr>
        </p:nvSpPr>
        <p:spPr/>
        <p:txBody>
          <a:bodyPr/>
          <a:lstStyle/>
          <a:p>
            <a:pPr eaLnBrk="1" hangingPunct="1"/>
            <a:r>
              <a:rPr lang="zh-CN" altLang="en-US"/>
              <a:t>时域分析</a:t>
            </a:r>
            <a:endParaRPr lang="zh-CN" altLang="en-US"/>
          </a:p>
        </p:txBody>
      </p:sp>
      <p:sp>
        <p:nvSpPr>
          <p:cNvPr id="93187" name="Rectangle 10"/>
          <p:cNvSpPr>
            <a:spLocks noGrp="1" noChangeArrowheads="1"/>
          </p:cNvSpPr>
          <p:nvPr>
            <p:ph idx="1"/>
          </p:nvPr>
        </p:nvSpPr>
        <p:spPr/>
        <p:txBody>
          <a:bodyPr/>
          <a:lstStyle/>
          <a:p>
            <a:pPr eaLnBrk="1" hangingPunct="1">
              <a:lnSpc>
                <a:spcPct val="80000"/>
              </a:lnSpc>
            </a:pPr>
            <a:endParaRPr lang="en-US" altLang="zh-CN" sz="2800"/>
          </a:p>
          <a:p>
            <a:pPr eaLnBrk="1" hangingPunct="1">
              <a:lnSpc>
                <a:spcPct val="80000"/>
              </a:lnSpc>
            </a:pPr>
            <a:endParaRPr lang="en-US" altLang="zh-CN" sz="2800"/>
          </a:p>
          <a:p>
            <a:pPr eaLnBrk="1" hangingPunct="1">
              <a:lnSpc>
                <a:spcPct val="80000"/>
              </a:lnSpc>
              <a:buFont typeface="Wingdings" panose="05000000000000000000" pitchFamily="2" charset="2"/>
              <a:buNone/>
            </a:pPr>
            <a:endParaRPr lang="en-US" altLang="zh-CN" sz="2800"/>
          </a:p>
          <a:p>
            <a:pPr eaLnBrk="1" hangingPunct="1">
              <a:lnSpc>
                <a:spcPct val="80000"/>
              </a:lnSpc>
              <a:buFont typeface="Wingdings" panose="05000000000000000000" pitchFamily="2" charset="2"/>
              <a:buNone/>
            </a:pPr>
            <a:r>
              <a:rPr lang="en-US" altLang="zh-CN" sz="2800"/>
              <a:t>%</a:t>
            </a:r>
            <a:r>
              <a:rPr lang="zh-CN" altLang="en-US" sz="2800"/>
              <a:t>求解系统的脉冲响应</a:t>
            </a:r>
            <a:endParaRPr lang="zh-CN" altLang="en-US" sz="2800"/>
          </a:p>
          <a:p>
            <a:pPr eaLnBrk="1" hangingPunct="1">
              <a:lnSpc>
                <a:spcPct val="80000"/>
              </a:lnSpc>
              <a:buFont typeface="Wingdings" panose="05000000000000000000" pitchFamily="2" charset="2"/>
              <a:buNone/>
            </a:pPr>
            <a:r>
              <a:rPr lang="en-US" altLang="zh-CN" sz="2800"/>
              <a:t>num = 1;</a:t>
            </a:r>
            <a:endParaRPr lang="en-US" altLang="zh-CN" sz="2800"/>
          </a:p>
          <a:p>
            <a:pPr eaLnBrk="1" hangingPunct="1">
              <a:lnSpc>
                <a:spcPct val="80000"/>
              </a:lnSpc>
              <a:buFont typeface="Wingdings" panose="05000000000000000000" pitchFamily="2" charset="2"/>
              <a:buNone/>
            </a:pPr>
            <a:r>
              <a:rPr lang="en-US" altLang="zh-CN" sz="2800"/>
              <a:t>den = [1 -0.6  -0.16];</a:t>
            </a:r>
            <a:endParaRPr lang="en-US" altLang="zh-CN" sz="2800"/>
          </a:p>
          <a:p>
            <a:pPr eaLnBrk="1" hangingPunct="1">
              <a:lnSpc>
                <a:spcPct val="80000"/>
              </a:lnSpc>
              <a:buFont typeface="Wingdings" panose="05000000000000000000" pitchFamily="2" charset="2"/>
              <a:buNone/>
            </a:pPr>
            <a:r>
              <a:rPr lang="en-US" altLang="zh-CN" sz="2800"/>
              <a:t>n = 0:1:20;</a:t>
            </a:r>
            <a:endParaRPr lang="en-US" altLang="zh-CN" sz="2800"/>
          </a:p>
          <a:p>
            <a:pPr eaLnBrk="1" hangingPunct="1">
              <a:lnSpc>
                <a:spcPct val="80000"/>
              </a:lnSpc>
              <a:buFont typeface="Wingdings" panose="05000000000000000000" pitchFamily="2" charset="2"/>
              <a:buNone/>
            </a:pPr>
            <a:r>
              <a:rPr lang="en-US" altLang="zh-CN" sz="2800"/>
              <a:t>N=length(n);</a:t>
            </a:r>
            <a:endParaRPr lang="en-US" altLang="zh-CN" sz="2800"/>
          </a:p>
          <a:p>
            <a:pPr eaLnBrk="1" hangingPunct="1">
              <a:lnSpc>
                <a:spcPct val="80000"/>
              </a:lnSpc>
              <a:buFont typeface="Wingdings" panose="05000000000000000000" pitchFamily="2" charset="2"/>
              <a:buNone/>
            </a:pPr>
            <a:r>
              <a:rPr lang="en-US" altLang="zh-CN" sz="2800"/>
              <a:t>y = dimpulse(num,den,N);</a:t>
            </a:r>
            <a:endParaRPr lang="en-US" altLang="zh-CN" sz="2800"/>
          </a:p>
          <a:p>
            <a:pPr eaLnBrk="1" hangingPunct="1">
              <a:lnSpc>
                <a:spcPct val="80000"/>
              </a:lnSpc>
              <a:buFont typeface="Wingdings" panose="05000000000000000000" pitchFamily="2" charset="2"/>
              <a:buNone/>
            </a:pPr>
            <a:r>
              <a:rPr lang="en-US" altLang="zh-CN" sz="2800"/>
              <a:t>figure(1)</a:t>
            </a:r>
            <a:endParaRPr lang="en-US" altLang="zh-CN" sz="2800"/>
          </a:p>
          <a:p>
            <a:pPr eaLnBrk="1" hangingPunct="1">
              <a:lnSpc>
                <a:spcPct val="80000"/>
              </a:lnSpc>
              <a:buFont typeface="Wingdings" panose="05000000000000000000" pitchFamily="2" charset="2"/>
              <a:buNone/>
            </a:pPr>
            <a:r>
              <a:rPr lang="en-US" altLang="zh-CN" sz="2800"/>
              <a:t>stem(n,y)</a:t>
            </a:r>
            <a:endParaRPr lang="en-US" altLang="zh-CN" sz="2800"/>
          </a:p>
          <a:p>
            <a:pPr eaLnBrk="1" hangingPunct="1">
              <a:lnSpc>
                <a:spcPct val="80000"/>
              </a:lnSpc>
              <a:buFont typeface="Wingdings" panose="05000000000000000000" pitchFamily="2" charset="2"/>
              <a:buNone/>
            </a:pPr>
            <a:r>
              <a:rPr lang="en-US" altLang="zh-CN" sz="2800"/>
              <a:t>Title(' The impulse response')</a:t>
            </a:r>
            <a:endParaRPr lang="en-US" altLang="zh-CN" sz="2800"/>
          </a:p>
        </p:txBody>
      </p:sp>
      <p:graphicFrame>
        <p:nvGraphicFramePr>
          <p:cNvPr id="102404" name="对象 1"/>
          <p:cNvGraphicFramePr>
            <a:graphicFrameLocks noChangeAspect="1"/>
          </p:cNvGraphicFramePr>
          <p:nvPr/>
        </p:nvGraphicFramePr>
        <p:xfrm>
          <a:off x="3071813" y="1196975"/>
          <a:ext cx="4883150" cy="1079500"/>
        </p:xfrm>
        <a:graphic>
          <a:graphicData uri="http://schemas.openxmlformats.org/presentationml/2006/ole">
            <mc:AlternateContent xmlns:mc="http://schemas.openxmlformats.org/markup-compatibility/2006">
              <mc:Choice xmlns:v="urn:schemas-microsoft-com:vml" Requires="v">
                <p:oleObj spid="_x0000_s102476" name="Equation" r:id="rId1" imgW="1892300" imgH="419100" progId="Equation.DSMT4">
                  <p:embed/>
                </p:oleObj>
              </mc:Choice>
              <mc:Fallback>
                <p:oleObj name="Equation" r:id="rId1" imgW="1892300" imgH="4191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1196975"/>
                        <a:ext cx="48831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187">
                                            <p:txEl>
                                              <p:pRg st="4" end="4"/>
                                            </p:txEl>
                                          </p:spTgt>
                                        </p:tgtEl>
                                        <p:attrNameLst>
                                          <p:attrName>style.visibility</p:attrName>
                                        </p:attrNameLst>
                                      </p:cBhvr>
                                      <p:to>
                                        <p:strVal val="visible"/>
                                      </p:to>
                                    </p:set>
                                    <p:animEffect transition="in" filter="wipe(left)">
                                      <p:cBhvr>
                                        <p:cTn id="7" dur="500"/>
                                        <p:tgtEl>
                                          <p:spTgt spid="93187">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3187">
                                            <p:txEl>
                                              <p:pRg st="5" end="5"/>
                                            </p:txEl>
                                          </p:spTgt>
                                        </p:tgtEl>
                                        <p:attrNameLst>
                                          <p:attrName>style.visibility</p:attrName>
                                        </p:attrNameLst>
                                      </p:cBhvr>
                                      <p:to>
                                        <p:strVal val="visible"/>
                                      </p:to>
                                    </p:set>
                                    <p:animEffect transition="in" filter="wipe(left)">
                                      <p:cBhvr>
                                        <p:cTn id="10" dur="500"/>
                                        <p:tgtEl>
                                          <p:spTgt spid="93187">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93187">
                                            <p:txEl>
                                              <p:pRg st="6" end="6"/>
                                            </p:txEl>
                                          </p:spTgt>
                                        </p:tgtEl>
                                        <p:attrNameLst>
                                          <p:attrName>style.visibility</p:attrName>
                                        </p:attrNameLst>
                                      </p:cBhvr>
                                      <p:to>
                                        <p:strVal val="visible"/>
                                      </p:to>
                                    </p:set>
                                    <p:animEffect transition="in" filter="wipe(left)">
                                      <p:cBhvr>
                                        <p:cTn id="13" dur="500"/>
                                        <p:tgtEl>
                                          <p:spTgt spid="93187">
                                            <p:txEl>
                                              <p:pRg st="6" end="6"/>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93187">
                                            <p:txEl>
                                              <p:pRg st="7" end="7"/>
                                            </p:txEl>
                                          </p:spTgt>
                                        </p:tgtEl>
                                        <p:attrNameLst>
                                          <p:attrName>style.visibility</p:attrName>
                                        </p:attrNameLst>
                                      </p:cBhvr>
                                      <p:to>
                                        <p:strVal val="visible"/>
                                      </p:to>
                                    </p:set>
                                    <p:animEffect transition="in" filter="wipe(left)">
                                      <p:cBhvr>
                                        <p:cTn id="16" dur="500"/>
                                        <p:tgtEl>
                                          <p:spTgt spid="93187">
                                            <p:txEl>
                                              <p:pRg st="7" end="7"/>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93187">
                                            <p:txEl>
                                              <p:pRg st="8" end="8"/>
                                            </p:txEl>
                                          </p:spTgt>
                                        </p:tgtEl>
                                        <p:attrNameLst>
                                          <p:attrName>style.visibility</p:attrName>
                                        </p:attrNameLst>
                                      </p:cBhvr>
                                      <p:to>
                                        <p:strVal val="visible"/>
                                      </p:to>
                                    </p:set>
                                    <p:animEffect transition="in" filter="wipe(left)">
                                      <p:cBhvr>
                                        <p:cTn id="19" dur="500"/>
                                        <p:tgtEl>
                                          <p:spTgt spid="93187">
                                            <p:txEl>
                                              <p:pRg st="8" end="8"/>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93187">
                                            <p:txEl>
                                              <p:pRg st="9" end="9"/>
                                            </p:txEl>
                                          </p:spTgt>
                                        </p:tgtEl>
                                        <p:attrNameLst>
                                          <p:attrName>style.visibility</p:attrName>
                                        </p:attrNameLst>
                                      </p:cBhvr>
                                      <p:to>
                                        <p:strVal val="visible"/>
                                      </p:to>
                                    </p:set>
                                    <p:animEffect transition="in" filter="wipe(left)">
                                      <p:cBhvr>
                                        <p:cTn id="22" dur="500"/>
                                        <p:tgtEl>
                                          <p:spTgt spid="93187">
                                            <p:txEl>
                                              <p:pRg st="9" end="9"/>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93187">
                                            <p:txEl>
                                              <p:pRg st="10" end="10"/>
                                            </p:txEl>
                                          </p:spTgt>
                                        </p:tgtEl>
                                        <p:attrNameLst>
                                          <p:attrName>style.visibility</p:attrName>
                                        </p:attrNameLst>
                                      </p:cBhvr>
                                      <p:to>
                                        <p:strVal val="visible"/>
                                      </p:to>
                                    </p:set>
                                    <p:animEffect transition="in" filter="wipe(left)">
                                      <p:cBhvr>
                                        <p:cTn id="25" dur="500"/>
                                        <p:tgtEl>
                                          <p:spTgt spid="93187">
                                            <p:txEl>
                                              <p:pRg st="10" end="10"/>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93187">
                                            <p:txEl>
                                              <p:pRg st="11" end="11"/>
                                            </p:txEl>
                                          </p:spTgt>
                                        </p:tgtEl>
                                        <p:attrNameLst>
                                          <p:attrName>style.visibility</p:attrName>
                                        </p:attrNameLst>
                                      </p:cBhvr>
                                      <p:to>
                                        <p:strVal val="visible"/>
                                      </p:to>
                                    </p:set>
                                    <p:animEffect transition="in" filter="wipe(left)">
                                      <p:cBhvr>
                                        <p:cTn id="28" dur="500"/>
                                        <p:tgtEl>
                                          <p:spTgt spid="9318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noChangeArrowheads="1"/>
          </p:cNvSpPr>
          <p:nvPr>
            <p:ph type="title"/>
          </p:nvPr>
        </p:nvSpPr>
        <p:spPr/>
        <p:txBody>
          <a:bodyPr/>
          <a:lstStyle/>
          <a:p>
            <a:r>
              <a:rPr lang="zh-CN" altLang="en-US"/>
              <a:t>时域分析</a:t>
            </a:r>
            <a:endParaRPr lang="zh-CN" altLang="en-US"/>
          </a:p>
        </p:txBody>
      </p:sp>
      <p:sp>
        <p:nvSpPr>
          <p:cNvPr id="3" name="内容占位符 2"/>
          <p:cNvSpPr>
            <a:spLocks noGrp="1" noChangeArrowheads="1"/>
          </p:cNvSpPr>
          <p:nvPr>
            <p:ph idx="1"/>
          </p:nvPr>
        </p:nvSpPr>
        <p:spPr/>
        <p:txBody>
          <a:bodyPr/>
          <a:lstStyle/>
          <a:p>
            <a:r>
              <a:rPr lang="zh-CN" altLang="en-US"/>
              <a:t>如果用</a:t>
            </a:r>
            <a:r>
              <a:rPr lang="en-US" altLang="zh-CN"/>
              <a:t>impz()</a:t>
            </a:r>
            <a:endParaRPr lang="en-US" altLang="zh-CN"/>
          </a:p>
          <a:p>
            <a:endParaRPr lang="en-US" altLang="zh-CN"/>
          </a:p>
          <a:p>
            <a:pPr marL="457200" lvl="1" indent="0">
              <a:spcBef>
                <a:spcPct val="0"/>
              </a:spcBef>
              <a:buNone/>
            </a:pPr>
            <a:r>
              <a:rPr lang="en-US" altLang="zh-CN" b="0"/>
              <a:t>b = [ 0 0 1];</a:t>
            </a:r>
            <a:endParaRPr lang="en-US" altLang="zh-CN" b="0"/>
          </a:p>
          <a:p>
            <a:pPr marL="457200" lvl="1" indent="0">
              <a:spcBef>
                <a:spcPct val="0"/>
              </a:spcBef>
              <a:buNone/>
            </a:pPr>
            <a:r>
              <a:rPr lang="en-US" altLang="zh-CN" b="0"/>
              <a:t>a = [1 -0.6  -0.16];</a:t>
            </a:r>
            <a:endParaRPr lang="en-US" altLang="zh-CN" b="0"/>
          </a:p>
          <a:p>
            <a:pPr marL="457200" lvl="1" indent="0">
              <a:spcBef>
                <a:spcPct val="0"/>
              </a:spcBef>
              <a:buNone/>
            </a:pPr>
            <a:r>
              <a:rPr lang="en-US" altLang="zh-CN" b="0"/>
              <a:t>n = 0:1:20;</a:t>
            </a:r>
            <a:endParaRPr lang="en-US" altLang="zh-CN" b="0"/>
          </a:p>
          <a:p>
            <a:pPr marL="457200" lvl="1" indent="0">
              <a:spcBef>
                <a:spcPct val="0"/>
              </a:spcBef>
              <a:buNone/>
            </a:pPr>
            <a:r>
              <a:rPr lang="en-US" altLang="zh-CN" b="0"/>
              <a:t>N = length(n);</a:t>
            </a:r>
            <a:endParaRPr lang="en-US" altLang="zh-CN" b="0"/>
          </a:p>
          <a:p>
            <a:pPr marL="457200" lvl="1" indent="0">
              <a:spcBef>
                <a:spcPct val="0"/>
              </a:spcBef>
              <a:buNone/>
            </a:pPr>
            <a:r>
              <a:rPr lang="en-US" altLang="zh-CN" b="0"/>
              <a:t>y = impz(b,a,N);</a:t>
            </a:r>
            <a:endParaRPr lang="en-US" altLang="zh-CN" b="0"/>
          </a:p>
          <a:p>
            <a:pPr marL="457200" lvl="1" indent="0">
              <a:spcBef>
                <a:spcPct val="0"/>
              </a:spcBef>
              <a:buNone/>
            </a:pPr>
            <a:r>
              <a:rPr lang="en-US" altLang="zh-CN" b="0"/>
              <a:t>figure(1)</a:t>
            </a:r>
            <a:endParaRPr lang="en-US" altLang="zh-CN" b="0"/>
          </a:p>
          <a:p>
            <a:pPr marL="457200" lvl="1" indent="0">
              <a:spcBef>
                <a:spcPct val="0"/>
              </a:spcBef>
              <a:buNone/>
            </a:pPr>
            <a:r>
              <a:rPr lang="en-US" altLang="zh-CN" b="0"/>
              <a:t>stem(n,y)</a:t>
            </a:r>
            <a:endParaRPr lang="en-US" altLang="zh-CN" b="0"/>
          </a:p>
          <a:p>
            <a:pPr marL="457200" lvl="1" indent="0">
              <a:spcBef>
                <a:spcPct val="0"/>
              </a:spcBef>
              <a:buNone/>
            </a:pPr>
            <a:r>
              <a:rPr lang="en-US" altLang="zh-CN" b="0"/>
              <a:t>title(' The impulse response')</a:t>
            </a:r>
            <a:endParaRPr lang="en-US" altLang="zh-CN" b="0"/>
          </a:p>
          <a:p>
            <a:endParaRPr lang="zh-CN" altLang="en-US"/>
          </a:p>
        </p:txBody>
      </p:sp>
      <p:graphicFrame>
        <p:nvGraphicFramePr>
          <p:cNvPr id="103428" name="对象 1"/>
          <p:cNvGraphicFramePr>
            <a:graphicFrameLocks noChangeAspect="1"/>
          </p:cNvGraphicFramePr>
          <p:nvPr/>
        </p:nvGraphicFramePr>
        <p:xfrm>
          <a:off x="5327650" y="1201738"/>
          <a:ext cx="4883150" cy="1079500"/>
        </p:xfrm>
        <a:graphic>
          <a:graphicData uri="http://schemas.openxmlformats.org/presentationml/2006/ole">
            <mc:AlternateContent xmlns:mc="http://schemas.openxmlformats.org/markup-compatibility/2006">
              <mc:Choice xmlns:v="urn:schemas-microsoft-com:vml" Requires="v">
                <p:oleObj spid="_x0000_s103500" name="Equation" r:id="rId1" imgW="1892300" imgH="419100" progId="Equation.DSMT4">
                  <p:embed/>
                </p:oleObj>
              </mc:Choice>
              <mc:Fallback>
                <p:oleObj name="Equation" r:id="rId1" imgW="1892300" imgH="4191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1201738"/>
                        <a:ext cx="48831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left)">
                                      <p:cBhvr>
                                        <p:cTn id="25" dur="500"/>
                                        <p:tgtEl>
                                          <p:spTgt spid="3">
                                            <p:txEl>
                                              <p:pRg st="8" end="8"/>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wipe(left)">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08213" y="188913"/>
            <a:ext cx="7632700" cy="631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noChangeArrowheads="1"/>
          </p:cNvSpPr>
          <p:nvPr>
            <p:ph type="title"/>
          </p:nvPr>
        </p:nvSpPr>
        <p:spPr/>
        <p:txBody>
          <a:bodyPr/>
          <a:lstStyle/>
          <a:p>
            <a:r>
              <a:rPr lang="zh-CN" altLang="en-US"/>
              <a:t>时域分析</a:t>
            </a:r>
            <a:endParaRPr lang="zh-CN" altLang="en-US"/>
          </a:p>
        </p:txBody>
      </p:sp>
      <p:sp>
        <p:nvSpPr>
          <p:cNvPr id="105475" name="内容占位符 2"/>
          <p:cNvSpPr>
            <a:spLocks noGrp="1" noChangeArrowheads="1"/>
          </p:cNvSpPr>
          <p:nvPr>
            <p:ph idx="1"/>
          </p:nvPr>
        </p:nvSpPr>
        <p:spPr/>
        <p:txBody>
          <a:bodyPr/>
          <a:lstStyle/>
          <a:p>
            <a:endParaRPr lang="en-US" altLang="zh-CN"/>
          </a:p>
          <a:p>
            <a:endParaRPr lang="en-US" altLang="zh-CN"/>
          </a:p>
          <a:p>
            <a:endParaRPr lang="en-US" altLang="zh-CN"/>
          </a:p>
          <a:p>
            <a:pPr marL="457200" lvl="1" indent="0">
              <a:spcBef>
                <a:spcPct val="0"/>
              </a:spcBef>
              <a:buNone/>
            </a:pPr>
            <a:r>
              <a:rPr lang="en-US" altLang="zh-CN" b="0"/>
              <a:t>b = [1];</a:t>
            </a:r>
            <a:endParaRPr lang="en-US" altLang="zh-CN" b="0"/>
          </a:p>
          <a:p>
            <a:pPr marL="457200" lvl="1" indent="0">
              <a:spcBef>
                <a:spcPct val="0"/>
              </a:spcBef>
              <a:buNone/>
            </a:pPr>
            <a:r>
              <a:rPr lang="en-US" altLang="zh-CN" b="0"/>
              <a:t>a = [1 -0.6  -0.16];</a:t>
            </a:r>
            <a:endParaRPr lang="en-US" altLang="zh-CN" b="0"/>
          </a:p>
          <a:p>
            <a:pPr marL="457200" lvl="1" indent="0">
              <a:spcBef>
                <a:spcPct val="0"/>
              </a:spcBef>
              <a:buNone/>
            </a:pPr>
            <a:r>
              <a:rPr lang="en-US" altLang="zh-CN" b="0"/>
              <a:t>n = 0:1:20;</a:t>
            </a:r>
            <a:endParaRPr lang="en-US" altLang="zh-CN" b="0"/>
          </a:p>
          <a:p>
            <a:pPr marL="457200" lvl="1" indent="0">
              <a:spcBef>
                <a:spcPct val="0"/>
              </a:spcBef>
              <a:buNone/>
            </a:pPr>
            <a:r>
              <a:rPr lang="en-US" altLang="zh-CN" b="0"/>
              <a:t>N = length(n);</a:t>
            </a:r>
            <a:endParaRPr lang="en-US" altLang="zh-CN" b="0"/>
          </a:p>
          <a:p>
            <a:pPr marL="457200" lvl="1" indent="0">
              <a:spcBef>
                <a:spcPct val="0"/>
              </a:spcBef>
              <a:buNone/>
            </a:pPr>
            <a:r>
              <a:rPr lang="en-US" altLang="zh-CN" b="0"/>
              <a:t>y = impz(b,a,N);</a:t>
            </a:r>
            <a:endParaRPr lang="en-US" altLang="zh-CN" b="0"/>
          </a:p>
          <a:p>
            <a:pPr marL="457200" lvl="1" indent="0">
              <a:spcBef>
                <a:spcPct val="0"/>
              </a:spcBef>
              <a:buNone/>
            </a:pPr>
            <a:r>
              <a:rPr lang="en-US" altLang="zh-CN" b="0"/>
              <a:t>figure(1)</a:t>
            </a:r>
            <a:endParaRPr lang="en-US" altLang="zh-CN" b="0"/>
          </a:p>
          <a:p>
            <a:pPr marL="457200" lvl="1" indent="0">
              <a:spcBef>
                <a:spcPct val="0"/>
              </a:spcBef>
              <a:buNone/>
            </a:pPr>
            <a:r>
              <a:rPr lang="en-US" altLang="zh-CN" b="0"/>
              <a:t>stem(n,y)</a:t>
            </a:r>
            <a:endParaRPr lang="en-US" altLang="zh-CN" b="0"/>
          </a:p>
          <a:p>
            <a:pPr marL="457200" lvl="1" indent="0">
              <a:spcBef>
                <a:spcPct val="0"/>
              </a:spcBef>
              <a:buNone/>
            </a:pPr>
            <a:r>
              <a:rPr lang="en-US" altLang="zh-CN" b="0"/>
              <a:t>title(' The impulse response')</a:t>
            </a:r>
            <a:endParaRPr lang="en-US" altLang="zh-CN" b="0"/>
          </a:p>
          <a:p>
            <a:endParaRPr lang="zh-CN" altLang="en-US"/>
          </a:p>
        </p:txBody>
      </p:sp>
      <p:graphicFrame>
        <p:nvGraphicFramePr>
          <p:cNvPr id="105476" name="对象 1"/>
          <p:cNvGraphicFramePr>
            <a:graphicFrameLocks noChangeAspect="1"/>
          </p:cNvGraphicFramePr>
          <p:nvPr/>
        </p:nvGraphicFramePr>
        <p:xfrm>
          <a:off x="3359150" y="1341438"/>
          <a:ext cx="4883150" cy="1079500"/>
        </p:xfrm>
        <a:graphic>
          <a:graphicData uri="http://schemas.openxmlformats.org/presentationml/2006/ole">
            <mc:AlternateContent xmlns:mc="http://schemas.openxmlformats.org/markup-compatibility/2006">
              <mc:Choice xmlns:v="urn:schemas-microsoft-com:vml" Requires="v">
                <p:oleObj spid="_x0000_s105548" name="Equation" r:id="rId1" imgW="1892300" imgH="419100" progId="Equation.DSMT4">
                  <p:embed/>
                </p:oleObj>
              </mc:Choice>
              <mc:Fallback>
                <p:oleObj name="Equation" r:id="rId1" imgW="1892300" imgH="419100" progId="Equation.DSMT4">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1341438"/>
                        <a:ext cx="48831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711450" y="260351"/>
            <a:ext cx="6985000" cy="577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a:t>时域分析</a:t>
            </a:r>
            <a:endParaRPr lang="zh-CN" altLang="en-US"/>
          </a:p>
        </p:txBody>
      </p:sp>
      <p:sp>
        <p:nvSpPr>
          <p:cNvPr id="107523" name="Rectangle 3"/>
          <p:cNvSpPr>
            <a:spLocks noGrp="1" noChangeArrowheads="1"/>
          </p:cNvSpPr>
          <p:nvPr>
            <p:ph idx="1"/>
          </p:nvPr>
        </p:nvSpPr>
        <p:spPr/>
        <p:txBody>
          <a:bodyPr/>
          <a:lstStyle/>
          <a:p>
            <a:pPr eaLnBrk="1" hangingPunct="1"/>
            <a:r>
              <a:rPr lang="zh-CN" altLang="en-US" dirty="0"/>
              <a:t>对任何输入信号，系统响应的求解。</a:t>
            </a:r>
            <a:endParaRPr lang="zh-CN" altLang="en-US" dirty="0"/>
          </a:p>
          <a:p>
            <a:pPr lvl="1" eaLnBrk="1" hangingPunct="1"/>
            <a:r>
              <a:rPr lang="zh-CN" altLang="en-US" dirty="0"/>
              <a:t>已知系统脉冲响应的，利用输入信号与冲激响应的卷积得到系统的输出，基于</a:t>
            </a:r>
            <a:r>
              <a:rPr lang="en-US" altLang="zh-CN" dirty="0"/>
              <a:t>MATLAB</a:t>
            </a:r>
            <a:r>
              <a:rPr lang="zh-CN" altLang="en-US" dirty="0"/>
              <a:t>的</a:t>
            </a:r>
            <a:r>
              <a:rPr lang="en-US" altLang="zh-CN" dirty="0"/>
              <a:t>conv()</a:t>
            </a:r>
            <a:r>
              <a:rPr lang="zh-CN" altLang="en-US" dirty="0"/>
              <a:t>命令</a:t>
            </a:r>
            <a:endParaRPr lang="zh-CN" altLang="en-US" dirty="0"/>
          </a:p>
          <a:p>
            <a:pPr lvl="1" eaLnBrk="1" hangingPunct="1"/>
            <a:r>
              <a:rPr lang="zh-CN" altLang="en-US" dirty="0"/>
              <a:t>已知系统的传递函数，利用滤波原理得到系统的输出，基于</a:t>
            </a:r>
            <a:r>
              <a:rPr lang="en-US" altLang="zh-CN" dirty="0"/>
              <a:t>MATLAB</a:t>
            </a:r>
            <a:r>
              <a:rPr lang="zh-CN" altLang="en-US" dirty="0"/>
              <a:t>的</a:t>
            </a:r>
            <a:r>
              <a:rPr lang="en-US" altLang="zh-CN" dirty="0" err="1"/>
              <a:t>lsim</a:t>
            </a:r>
            <a:r>
              <a:rPr lang="en-US" altLang="zh-CN" dirty="0"/>
              <a:t>()</a:t>
            </a:r>
            <a:r>
              <a:rPr lang="zh-CN" altLang="en-US" dirty="0"/>
              <a:t>、</a:t>
            </a:r>
            <a:r>
              <a:rPr lang="en-US" altLang="zh-CN" dirty="0"/>
              <a:t>filter()</a:t>
            </a:r>
            <a:r>
              <a:rPr lang="zh-CN" altLang="en-US" dirty="0"/>
              <a:t>命令</a:t>
            </a:r>
            <a:r>
              <a:rPr lang="en-US" altLang="zh-CN" dirty="0"/>
              <a:t>(</a:t>
            </a:r>
            <a:r>
              <a:rPr lang="zh-CN" altLang="en-US"/>
              <a:t>输出信号长度与激励信号长度相同</a:t>
            </a:r>
            <a:r>
              <a:rPr lang="en-US" altLang="zh-CN"/>
              <a:t>)</a:t>
            </a:r>
            <a:endParaRPr lang="zh-CN" altLang="en-US" dirty="0"/>
          </a:p>
          <a:p>
            <a:pPr lvl="1" eaLnBrk="1" hangingPunct="1"/>
            <a:r>
              <a:rPr lang="zh-CN" altLang="en-US" dirty="0"/>
              <a:t>零输入响应需要根据初始状态计算状态变量的初始状态，利用</a:t>
            </a:r>
            <a:r>
              <a:rPr lang="en-US" altLang="zh-CN" dirty="0"/>
              <a:t>initial()</a:t>
            </a:r>
            <a:r>
              <a:rPr lang="zh-CN" altLang="en-US" dirty="0"/>
              <a:t>求解零输入响应</a:t>
            </a:r>
            <a:endParaRPr lang="zh-CN" altLang="en-US" dirty="0"/>
          </a:p>
        </p:txBody>
      </p:sp>
    </p:spTree>
  </p:cSld>
  <p:clrMapOvr>
    <a:masterClrMapping/>
  </p:clrMapOvr>
  <p:transition/>
</p:sld>
</file>

<file path=ppt/tags/tag1.xml><?xml version="1.0" encoding="utf-8"?>
<p:tagLst xmlns:p="http://schemas.openxmlformats.org/presentationml/2006/main">
  <p:tag name="commondata" val="eyJoZGlkIjoiNWE5ZjA3MTNhNzU5MmM1N2JmOTg0Yjg2MjQ3NTQ5NDQifQ=="/>
</p:tagLst>
</file>

<file path=ppt/theme/theme1.xml><?xml version="1.0" encoding="utf-8"?>
<a:theme xmlns:a="http://schemas.openxmlformats.org/drawingml/2006/main" name="科技之光PPT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2022MATLAB</Template>
  <TotalTime>0</TotalTime>
  <Words>10102</Words>
  <Application>WPS 演示</Application>
  <PresentationFormat>宽屏</PresentationFormat>
  <Paragraphs>1100</Paragraphs>
  <Slides>129</Slides>
  <Notes>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46</vt:i4>
      </vt:variant>
      <vt:variant>
        <vt:lpstr>幻灯片标题</vt:lpstr>
      </vt:variant>
      <vt:variant>
        <vt:i4>129</vt:i4>
      </vt:variant>
    </vt:vector>
  </HeadingPairs>
  <TitlesOfParts>
    <vt:vector size="188" baseType="lpstr">
      <vt:lpstr>Arial</vt:lpstr>
      <vt:lpstr>宋体</vt:lpstr>
      <vt:lpstr>Wingdings</vt:lpstr>
      <vt:lpstr>华文行楷</vt:lpstr>
      <vt:lpstr>微软雅黑</vt:lpstr>
      <vt:lpstr>Times New Roman</vt:lpstr>
      <vt:lpstr>楷体</vt:lpstr>
      <vt:lpstr>Tahoma</vt:lpstr>
      <vt:lpstr>Arial Unicode MS</vt:lpstr>
      <vt:lpstr>Cambria Math</vt:lpstr>
      <vt:lpstr>Menlo</vt:lpstr>
      <vt:lpstr>Segoe Print</vt:lpstr>
      <vt:lpstr>科技之光PPT模板</vt:lpstr>
      <vt:lpstr>Visio.Drawing.11</vt:lpstr>
      <vt:lpstr>Equation.DSMT4</vt:lpstr>
      <vt:lpstr>Equation.DSMT4</vt:lpstr>
      <vt:lpstr>Equation.DSMT4</vt:lpstr>
      <vt:lpstr>Equation.DSMT4</vt:lpstr>
      <vt:lpstr>Equation.DSMT4</vt:lpstr>
      <vt:lpstr>Equation.DSMT4</vt:lpstr>
      <vt:lpstr>Equation.AxMath</vt:lpstr>
      <vt:lpstr>Equation.AxMath</vt:lpstr>
      <vt:lpstr>Equation.AxMath</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MATLAB实践 </vt:lpstr>
      <vt:lpstr>MATLAB概述</vt:lpstr>
      <vt:lpstr>MATLAB安装</vt:lpstr>
      <vt:lpstr>MATLAB安装</vt:lpstr>
      <vt:lpstr>安装Control system tool</vt:lpstr>
      <vt:lpstr>主要内容</vt:lpstr>
      <vt:lpstr>MATLAB框架结构</vt:lpstr>
      <vt:lpstr>MATLAB框架结构</vt:lpstr>
      <vt:lpstr>PowerPoint 演示文稿</vt:lpstr>
      <vt:lpstr>MATLAB框架结构</vt:lpstr>
      <vt:lpstr>命令执行</vt:lpstr>
      <vt:lpstr>命令执行</vt:lpstr>
      <vt:lpstr>命令执行</vt:lpstr>
      <vt:lpstr>命令执行</vt:lpstr>
      <vt:lpstr>MATLAB程序控制结构</vt:lpstr>
      <vt:lpstr>MATLAB中的顺序结构</vt:lpstr>
      <vt:lpstr>MATLAB中的选择结构</vt:lpstr>
      <vt:lpstr>MATLAB中的循环结构</vt:lpstr>
      <vt:lpstr>MATLAB数据类型</vt:lpstr>
      <vt:lpstr>变量定义</vt:lpstr>
      <vt:lpstr>变量定义</vt:lpstr>
      <vt:lpstr>变量定义</vt:lpstr>
      <vt:lpstr>变量赋值</vt:lpstr>
      <vt:lpstr>直接赋值</vt:lpstr>
      <vt:lpstr>直接赋值</vt:lpstr>
      <vt:lpstr>冒号赋值</vt:lpstr>
      <vt:lpstr>冒号赋值</vt:lpstr>
      <vt:lpstr>函数赋值</vt:lpstr>
      <vt:lpstr>函数赋值</vt:lpstr>
      <vt:lpstr>函数赋值</vt:lpstr>
      <vt:lpstr>函数赋值</vt:lpstr>
      <vt:lpstr>矩阵运算</vt:lpstr>
      <vt:lpstr>矩阵运算</vt:lpstr>
      <vt:lpstr>矩阵运算</vt:lpstr>
      <vt:lpstr>矩阵运算</vt:lpstr>
      <vt:lpstr>矩阵运算</vt:lpstr>
      <vt:lpstr>矩阵运算</vt:lpstr>
      <vt:lpstr>绘图命令</vt:lpstr>
      <vt:lpstr>绘图命令</vt:lpstr>
      <vt:lpstr>绘图命令</vt:lpstr>
      <vt:lpstr>绘图命令</vt:lpstr>
      <vt:lpstr>绘图命令</vt:lpstr>
      <vt:lpstr>绘图命令</vt:lpstr>
      <vt:lpstr>绘图命令</vt:lpstr>
      <vt:lpstr>绘图命令</vt:lpstr>
      <vt:lpstr>注意点</vt:lpstr>
      <vt:lpstr>范例</vt:lpstr>
      <vt:lpstr>范例</vt:lpstr>
      <vt:lpstr>主要内容</vt:lpstr>
      <vt:lpstr>连续时间信号的MATLAB表示</vt:lpstr>
      <vt:lpstr>连续信号的MATLAB表示</vt:lpstr>
      <vt:lpstr>连续信号的MATLAB表示</vt:lpstr>
      <vt:lpstr>离散信号的MATLAB表示</vt:lpstr>
      <vt:lpstr>离散信号的MATLAB表示</vt:lpstr>
      <vt:lpstr>PowerPoint 演示文稿</vt:lpstr>
      <vt:lpstr>离散信号的MATLAB表示</vt:lpstr>
      <vt:lpstr>离散信号的MATLAB表示</vt:lpstr>
      <vt:lpstr>离散信号的MATLAB表示</vt:lpstr>
      <vt:lpstr>PowerPoint 演示文稿</vt:lpstr>
      <vt:lpstr>信号的卷积运算</vt:lpstr>
      <vt:lpstr>信号的卷积运算</vt:lpstr>
      <vt:lpstr>信号的卷积运算</vt:lpstr>
      <vt:lpstr>信号的卷积运算</vt:lpstr>
      <vt:lpstr>信号的卷积运算</vt:lpstr>
      <vt:lpstr>信号的卷积运算</vt:lpstr>
      <vt:lpstr>主要内容</vt:lpstr>
      <vt:lpstr>系统描述</vt:lpstr>
      <vt:lpstr>主要内容</vt:lpstr>
      <vt:lpstr>传递函数模型</vt:lpstr>
      <vt:lpstr>传递函数模型</vt:lpstr>
      <vt:lpstr>传递函数模型</vt:lpstr>
      <vt:lpstr>传递函数模型</vt:lpstr>
      <vt:lpstr>零极点增益模型</vt:lpstr>
      <vt:lpstr>零极点增益模型</vt:lpstr>
      <vt:lpstr>状态方程</vt:lpstr>
      <vt:lpstr>状态方程</vt:lpstr>
      <vt:lpstr>状态空间描述</vt:lpstr>
      <vt:lpstr>三种模型间的相互转换</vt:lpstr>
      <vt:lpstr>三种模型间的相互转换</vt:lpstr>
      <vt:lpstr>三种模型间的相互转换</vt:lpstr>
      <vt:lpstr>三种模型间的相互转换</vt:lpstr>
      <vt:lpstr>注意点</vt:lpstr>
      <vt:lpstr>离散系统</vt:lpstr>
      <vt:lpstr>主要内容</vt:lpstr>
      <vt:lpstr>时域分析</vt:lpstr>
      <vt:lpstr>时域分析</vt:lpstr>
      <vt:lpstr>时域分析</vt:lpstr>
      <vt:lpstr>时域分析</vt:lpstr>
      <vt:lpstr>时域分析</vt:lpstr>
      <vt:lpstr>时域分析</vt:lpstr>
      <vt:lpstr>PowerPoint 演示文稿</vt:lpstr>
      <vt:lpstr>时域分析</vt:lpstr>
      <vt:lpstr>时域分析</vt:lpstr>
      <vt:lpstr>时域分析</vt:lpstr>
      <vt:lpstr>时域分析</vt:lpstr>
      <vt:lpstr>PowerPoint 演示文稿</vt:lpstr>
      <vt:lpstr>时域分析</vt:lpstr>
      <vt:lpstr>PowerPoint 演示文稿</vt:lpstr>
      <vt:lpstr>时域分析</vt:lpstr>
      <vt:lpstr>时域分析</vt:lpstr>
      <vt:lpstr>PowerPoint 演示文稿</vt:lpstr>
      <vt:lpstr>时域分析</vt:lpstr>
      <vt:lpstr>PowerPoint 演示文稿</vt:lpstr>
      <vt:lpstr>时域分析</vt:lpstr>
      <vt:lpstr>PowerPoint 演示文稿</vt:lpstr>
      <vt:lpstr>时域分析</vt:lpstr>
      <vt:lpstr>时域分析</vt:lpstr>
      <vt:lpstr>时域分析</vt:lpstr>
      <vt:lpstr>时域分析</vt:lpstr>
      <vt:lpstr>时域分析</vt:lpstr>
      <vt:lpstr>时域分析</vt:lpstr>
      <vt:lpstr>主要内容</vt:lpstr>
      <vt:lpstr>频域分析</vt:lpstr>
      <vt:lpstr>频域分析</vt:lpstr>
      <vt:lpstr>PowerPoint 演示文稿</vt:lpstr>
      <vt:lpstr>频域分析</vt:lpstr>
      <vt:lpstr>频域分析</vt:lpstr>
      <vt:lpstr>频域分析</vt:lpstr>
      <vt:lpstr>频域分析</vt:lpstr>
      <vt:lpstr>PowerPoint 演示文稿</vt:lpstr>
      <vt:lpstr>主要内容</vt:lpstr>
      <vt:lpstr>稳定性分析</vt:lpstr>
      <vt:lpstr>稳定性分析</vt:lpstr>
      <vt:lpstr>稳定性分析</vt:lpstr>
      <vt:lpstr>稳定性分析</vt:lpstr>
      <vt:lpstr>稳定性分析</vt:lpstr>
      <vt:lpstr>稳定性分析</vt:lpstr>
      <vt:lpstr>RH准则</vt:lpstr>
      <vt:lpstr>RH准则</vt:lpstr>
    </vt:vector>
  </TitlesOfParts>
  <Company>Microsoft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MATLAB简介 </dc:title>
  <dc:creator>zl</dc:creator>
  <cp:lastModifiedBy>王俊波</cp:lastModifiedBy>
  <cp:revision>869</cp:revision>
  <cp:lastPrinted>2023-08-22T03:01:00Z</cp:lastPrinted>
  <dcterms:created xsi:type="dcterms:W3CDTF">2004-07-25T01:16:00Z</dcterms:created>
  <dcterms:modified xsi:type="dcterms:W3CDTF">2024-08-18T08:52:08Z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A5A1640A20CA412F8D7B10939A485807_12</vt:lpwstr>
  </property>
  <property fmtid="{D5CDD505-2E9C-101B-9397-08002B2CF9AE}" pid="3" name="KSOProductBuildVer">
    <vt:lpwstr>2052-12.1.0.17147</vt:lpwstr>
  </property>
</Properties>
</file>